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6" r:id="rId3"/>
    <p:sldId id="258" r:id="rId4"/>
    <p:sldId id="310" r:id="rId5"/>
    <p:sldId id="259" r:id="rId6"/>
    <p:sldId id="260" r:id="rId7"/>
    <p:sldId id="261" r:id="rId8"/>
    <p:sldId id="309" r:id="rId9"/>
    <p:sldId id="281" r:id="rId10"/>
    <p:sldId id="282" r:id="rId11"/>
    <p:sldId id="283" r:id="rId12"/>
    <p:sldId id="262" r:id="rId13"/>
    <p:sldId id="271" r:id="rId14"/>
    <p:sldId id="263" r:id="rId15"/>
    <p:sldId id="264" r:id="rId16"/>
    <p:sldId id="265" r:id="rId17"/>
    <p:sldId id="295" r:id="rId18"/>
    <p:sldId id="296" r:id="rId19"/>
    <p:sldId id="297" r:id="rId20"/>
    <p:sldId id="290" r:id="rId21"/>
    <p:sldId id="298" r:id="rId22"/>
    <p:sldId id="302" r:id="rId23"/>
    <p:sldId id="300" r:id="rId24"/>
    <p:sldId id="301" r:id="rId25"/>
    <p:sldId id="292" r:id="rId26"/>
    <p:sldId id="303" r:id="rId27"/>
    <p:sldId id="294" r:id="rId28"/>
    <p:sldId id="304" r:id="rId29"/>
    <p:sldId id="305" r:id="rId30"/>
    <p:sldId id="306" r:id="rId31"/>
    <p:sldId id="307" r:id="rId32"/>
    <p:sldId id="308" r:id="rId33"/>
    <p:sldId id="266" r:id="rId34"/>
    <p:sldId id="267" r:id="rId35"/>
    <p:sldId id="268" r:id="rId36"/>
    <p:sldId id="269" r:id="rId37"/>
    <p:sldId id="270" r:id="rId38"/>
    <p:sldId id="285" r:id="rId39"/>
    <p:sldId id="284" r:id="rId40"/>
    <p:sldId id="311" r:id="rId41"/>
    <p:sldId id="287" r:id="rId42"/>
    <p:sldId id="277" r:id="rId43"/>
    <p:sldId id="275" r:id="rId44"/>
    <p:sldId id="278" r:id="rId45"/>
    <p:sldId id="291" r:id="rId46"/>
    <p:sldId id="279" r:id="rId47"/>
    <p:sldId id="280" r:id="rId48"/>
    <p:sldId id="272" r:id="rId49"/>
    <p:sldId id="273" r:id="rId50"/>
    <p:sldId id="274" r:id="rId51"/>
    <p:sldId id="288" r:id="rId52"/>
    <p:sldId id="289" r:id="rId53"/>
    <p:sldId id="276" r:id="rId5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A0DCC-3E7D-4130-A0B5-62D0D8069A6F}" type="datetimeFigureOut">
              <a:rPr lang="hr-HR" smtClean="0"/>
              <a:t>21.1.2022.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F867-BF72-4A38-A91F-758422363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96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90ee1918c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90ee1918c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0b1cc5095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0b1cc5095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0b1cc5095_0_1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0b1cc5095_0_1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90b1cc5095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90b1cc5095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ad0aeb9a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ad0aeb9a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90ee1918c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90ee1918c1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0b1cc5095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0b1cc5095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55ADF8A-8677-4D92-9FED-ED8155E0C68B}"/>
              </a:ext>
            </a:extLst>
          </p:cNvPr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>
              <a:extLst>
                <a:ext uri="{FF2B5EF4-FFF2-40B4-BE49-F238E27FC236}">
                  <a16:creationId xmlns:a16="http://schemas.microsoft.com/office/drawing/2014/main" id="{CDA2E59F-A30C-481F-9319-7FAE9A9E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0CE248CE-F2D8-49BB-9784-577FCAA593E5}"/>
                </a:ext>
              </a:extLst>
            </p:cNvPr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>
              <a:extLst>
                <a:ext uri="{FF2B5EF4-FFF2-40B4-BE49-F238E27FC236}">
                  <a16:creationId xmlns:a16="http://schemas.microsoft.com/office/drawing/2014/main" id="{B5C9190B-09D1-43F8-9977-269227B1E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>
              <a:extLst>
                <a:ext uri="{FF2B5EF4-FFF2-40B4-BE49-F238E27FC236}">
                  <a16:creationId xmlns:a16="http://schemas.microsoft.com/office/drawing/2014/main" id="{7223834D-0B0F-4E0A-8C77-2DDA15024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F443292-E296-4B17-B7D5-16D15B5F15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E9998B-EA43-4380-8476-ADE18D7AD3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987AE4-DB0A-415B-B6E0-ADB9469F21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DD532ECA-7340-443B-A9A6-C377DF93F5AC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1CCBAC-9F5C-4A9A-B9D1-62B9CC8173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26E63B-A563-4616-9408-9466E2B58F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B1BD11B7-5C4C-44C3-85EC-B7C32788A80A}" type="slidenum">
              <a:t>‹#›</a:t>
            </a:fld>
            <a:endParaRPr lang="hr-HR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43201D21-9D82-4392-9FC6-559B3EBB86AD}"/>
              </a:ext>
            </a:extLst>
          </p:cNvPr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03750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379E-87E4-4DD8-809A-73044BAEF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CBC27-E6BF-4CE4-BE98-A9F75608018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C64F9-6726-4D65-82E0-736A425869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5C708-DFB7-4D25-8C90-97F7E365F4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E9B44-A514-4A9B-AFB9-A0546399F3E7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DD8E4-0758-4193-B02D-A3158D9BE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A5CB3-39E1-4AAF-A1A2-ED2E1D0508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E301D-022D-4A40-932B-A6769F5D3E4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40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60B8-1DD6-4818-880B-267EC71E7B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2E08-343A-4062-98BE-1A75C0C443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0957-D1A6-4C57-AA91-F80FC1A7E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53555-B2D3-445E-B4C7-2B7A544A8AF0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5BB9-20FA-46E1-9FC5-ABCF079DCE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4DAB-A6BB-4390-8707-43C41A2DE2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310F9-DDE9-470E-9E02-728AF2EF26A7}" type="slidenum">
              <a:t>‹#›</a:t>
            </a:fld>
            <a:endParaRPr lang="hr-HR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1A20CFC5-8A55-4BF5-B8DE-FF46FD97FAAE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68773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07A-4CB0-4800-ADBC-2FD9D00603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2017F16-2458-43F6-8A8A-E87E0CA06C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BAC474-2B91-4845-9598-D7163AD34A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2FC6EC-0BC9-4D40-857B-F82DB01CC2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A17B12-FC91-45F8-871D-D25DF63A494A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A519A-8472-42FC-B445-1CE46E5C07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BD1C9-8F13-4D6A-AA9A-0976C31DE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DFA078-DE05-4BF9-8B5E-A9516BFAEA41}" type="slidenum">
              <a:t>‹#›</a:t>
            </a:fld>
            <a:endParaRPr lang="hr-HR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EA90252-8A85-42FB-99FB-9CBD2EF2CFEC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47BBC71-6B55-4625-9DF2-F712EA4E4F4B}"/>
              </a:ext>
            </a:extLst>
          </p:cNvPr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B0099601-0981-43E4-B241-AC4010B0FB45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1353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3DA2-A823-45F3-8413-24CCD4C503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E9748-B7FD-490A-A21B-0C89CEFA66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9329-A4D7-47E0-BCA3-01AB8C730F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6F65B9-7E85-4BD1-B03A-295FA8CE0E7D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12E2C-1A04-494E-A9A9-95844609CB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2DFD-5EE1-408F-8EBA-8712C132AC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64FC9-48FB-4BF8-BD23-B654E50949B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992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8AB5-1DEE-4115-9E6C-61901045DF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6483-AA81-4943-B17C-0E4E2FA420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B14D00-907D-4ACB-82E9-6887349F6D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07F320-A2AB-4498-87E8-72268E79A2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35B32-9CD8-4C47-A1BF-9D4469D53E12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2BC0D3-AD33-4742-9066-03905EB658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66BC6-9693-460D-95BD-4CA2DA5DAC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6E36D-C0EA-4169-83CA-3413B3704A69}" type="slidenum">
              <a:t>‹#›</a:t>
            </a:fld>
            <a:endParaRPr lang="hr-HR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5253CFE-32E0-4974-AFDB-A424A2B79596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9FD0FED-11C1-4987-A2CA-966AE63068CA}"/>
              </a:ext>
            </a:extLst>
          </p:cNvPr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1B58A1B9-E947-44E1-A914-0B08C29FF976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1352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0A11-69AB-4000-B86B-7C24BFC23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D0AF9-47BA-403F-A2AA-CDDA3F8BA4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F6E2F1-E96E-4F15-A0CB-D5698FA56E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9A9962-50C6-4827-8BB9-F814BE7119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0A7AF-021D-43A5-BE57-1C7C155AF1AA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40FCA-781A-4729-9CC3-B5044118B8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653579-9075-4BA6-A13E-1AB985C1A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0089D-27B4-4C78-AFA7-E2FF04607AE0}" type="slidenum">
              <a:t>‹#›</a:t>
            </a:fld>
            <a:endParaRPr lang="hr-HR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71220376-DBF1-4443-BC9D-4620B4ACC765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9719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9996-607C-4DB1-ABA5-0E9C996F69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4C63-CC91-405F-8660-ED6A4F2EB8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55E1-576E-4C56-BAB7-439E20A54C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377467-A764-47BB-B80F-210FCBF8D5DC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99306-BDE0-486D-9913-01A810D1EF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A5BE-44A9-4E3B-941A-2FEEDB966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A7800F-0E79-4DF8-8425-22ACF21E31A5}" type="slidenum">
              <a:t>‹#›</a:t>
            </a:fld>
            <a:endParaRPr lang="hr-HR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7D724A44-8C19-4563-9548-06B0E196AC9C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8681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4A2D1-DBBC-4EFE-973C-00DCEC341EA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319E9-F5ED-4114-BA1C-91C0A640586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75947-B6D7-4835-9386-77ADB65757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B3142-862E-49D5-8194-CA24726F596A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B8078-B153-4F47-80B6-123B3BF067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099A4-AABA-4989-99B3-E9AD849E3E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99500-26C2-49CF-B847-05B4E4A6AD9D}" type="slidenum">
              <a:t>‹#›</a:t>
            </a:fld>
            <a:endParaRPr lang="hr-HR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0FECB7D7-F40D-400D-910E-19EE1B45BF26}"/>
              </a:ext>
            </a:extLst>
          </p:cNvPr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5727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81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7EDEE5BA-8988-4AFF-B365-FB49CEF09202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52D14C8-779D-46D9-BD69-ECE2828228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09E7C-1C58-46F0-ABDD-2E4B66C6684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707B00-DA22-4A84-9996-5DE1975BE2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04679-8C91-4FF8-9077-BCC28335D17A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F68636-4231-47BA-81D7-3BE5D018C6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42BB1-4E2B-44E6-A6CD-BFA892BBEA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7FE3F-53DF-4E8E-BE48-F6C262A9191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5527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FDF9-4294-4304-86B3-03EE975F3B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6FF59-3656-45D6-A34E-1D15153909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2940-BD23-43F2-9769-3109CD726C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7FDB8-D16C-46F4-8D6D-A4612E9D50AF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EFF5D-ECB0-4D60-A43E-03BE29585E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56B6-4AE2-4FBB-B942-C99E61E449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8F7A66-4E13-4556-8784-A9D0C28BA08B}" type="slidenum">
              <a:t>‹#›</a:t>
            </a:fld>
            <a:endParaRPr lang="hr-HR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2D6EE07D-FB69-4689-94AC-EA9EE427411F}"/>
              </a:ext>
            </a:extLst>
          </p:cNvPr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1338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3FDCCBE3-9DC7-4D9A-92C6-08B18560ED50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277EE8A-57D4-445A-B2A4-12CC1DF087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3CAFDA-67AE-4F34-A3F9-68BC9C647E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23FD77-7DF3-482B-928C-A356BFD271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53F2E4-7476-4E01-A2F3-2242B4C6FB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E1974-0926-4925-A158-B9B398B3A93E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37A3FDC-6DFB-488F-A793-1EAF04035D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3FF687-B0D3-4B47-BCA3-6DF28BDEC6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22FF6-7301-4821-BC7C-7BAC4DCFC72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F9BD-DA74-446B-846F-FEEA3A86B2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8727-5769-4959-844C-AFA446FBC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AF93-8391-40A7-9C3B-5A35C4C4CD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D5E18-AD5C-46AF-9346-CA8A5D28D1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FB4B3-C20E-4F68-8844-2DAC05549D1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67A4D-DDF5-4574-955C-F9FFF63FED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D32B75-E672-4EB8-B796-277EACB48E43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75081-C0EA-4731-BD4A-59F26BA476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B4389-EF48-42CA-A222-655C4C28FC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65F3-884A-46F2-A802-44F5ED39160E}" type="slidenum">
              <a:t>‹#›</a:t>
            </a:fld>
            <a:endParaRPr lang="hr-HR"/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76E42FB5-6EC5-4EC3-A237-62AC5CCBB5AA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8594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ED8D-D0A9-473D-AB24-E2A79AF5A5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80561-7C38-4F78-BB06-559827F1FB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228BD4-90ED-40B1-BF4B-0F28153F3875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49D7C-858C-42DA-8F82-D5BA32B75E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52FBA-822C-4D65-96F4-C4E0680408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90453-C572-4269-8056-C6371BD307AE}" type="slidenum">
              <a:t>‹#›</a:t>
            </a:fld>
            <a:endParaRPr lang="hr-HR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8ACC8807-01EB-4563-82B1-883B8306284C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8267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8F7B4-D484-48AF-9899-C5FC19EF6D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39E6E-BFFB-4462-8CCC-F2E6F7DBCCD2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7CC3D-F241-44C6-A375-3ED72B8222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2C34-3478-43A4-BF95-A8751239C0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AEEBA0-DE22-4202-8C24-C6B11A1FF52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03F8-5A4A-41F4-BCF2-49135CF28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3CDA7-4A0D-4947-944F-460D424A83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6B711-3921-4ABD-917E-5DF2D56C7B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0542-FD3E-4BD7-9171-2DC7D8D25C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AB1A6-6F5E-4DFB-972F-75F034F972B5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E1CD8-9E14-4900-97AD-02CB7BFEA4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A396C-3D34-4A57-A0D1-088E26A0DF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86F45-A310-4466-B4A2-BDFC9B889947}" type="slidenum">
              <a:t>‹#›</a:t>
            </a:fld>
            <a:endParaRPr lang="hr-HR"/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6123B82A-09C3-4B90-A57D-57449BEC2320}"/>
              </a:ext>
            </a:extLst>
          </p:cNvPr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9343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4251-7352-4270-8898-0376D0F27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08200-EC62-4837-9EF5-3DBC221F22B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99F1F-24A6-4F62-BD8D-89304D0608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1E1C8-E143-423C-AFFA-9906042A27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7E61B0-440C-4BCE-8ECF-677DAB659B0F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80085-6AAB-4999-A7FF-2D907C8311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FA08-6CA3-4B24-B1A9-9275DAB37A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237D59-3504-4460-B6A0-7C48DD74B86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31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5CADA2C-DB73-4D0F-B632-5ACE9109540C}"/>
              </a:ext>
            </a:extLst>
          </p:cNvPr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>
              <a:extLst>
                <a:ext uri="{FF2B5EF4-FFF2-40B4-BE49-F238E27FC236}">
                  <a16:creationId xmlns:a16="http://schemas.microsoft.com/office/drawing/2014/main" id="{92BF7452-D58E-48A4-8C8E-B52EA41D8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8D1BF57D-67F6-4237-A1DC-71B06876AEEE}"/>
                </a:ext>
              </a:extLst>
            </p:cNvPr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>
              <a:extLst>
                <a:ext uri="{FF2B5EF4-FFF2-40B4-BE49-F238E27FC236}">
                  <a16:creationId xmlns:a16="http://schemas.microsoft.com/office/drawing/2014/main" id="{9E0DF4B2-40A1-4D1E-A345-E28DAAFCC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>
              <a:extLst>
                <a:ext uri="{FF2B5EF4-FFF2-40B4-BE49-F238E27FC236}">
                  <a16:creationId xmlns:a16="http://schemas.microsoft.com/office/drawing/2014/main" id="{1B344EFA-B91B-4BFD-BAB2-50F1574C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446983-7954-4822-8FC0-D91C41271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550F35-542E-4A11-B6D1-C0ACC2DCA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E481D1-9697-4567-9C11-859DADBEC34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B2B69C27-AF49-4C22-8F1E-43CE42DB1BAF}" type="datetime1">
              <a:rPr lang="hr-HR"/>
              <a:pPr lvl="0"/>
              <a:t>21.1.2022.</a:t>
            </a:fld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9D5A2AF-40A3-45D0-8160-6259232BFA8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hr-H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B52F41-3B8F-4B7F-92B2-4432CD8EB5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CC7AB0C6-D13B-4C68-88A4-7EE40A0AA574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hr-HR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8F9161-8038-411F-997D-9AEF61E617F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4800"/>
              <a:t>Razvoj dubrovačke kartice	</a:t>
            </a:r>
            <a:br>
              <a:rPr lang="hr-HR"/>
            </a:br>
            <a:endParaRPr lang="hr-HR" sz="4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5FB325-5DEF-410E-9F68-34FFD1BA89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endParaRPr lang="hr-HR" sz="1600" dirty="0"/>
          </a:p>
          <a:p>
            <a:pPr lvl="0">
              <a:lnSpc>
                <a:spcPct val="80000"/>
              </a:lnSpc>
            </a:pPr>
            <a:endParaRPr lang="hr-HR" sz="1600" dirty="0"/>
          </a:p>
          <a:p>
            <a:pPr lvl="0">
              <a:lnSpc>
                <a:spcPct val="80000"/>
              </a:lnSpc>
            </a:pPr>
            <a:r>
              <a:rPr lang="hr-HR" sz="1600" dirty="0"/>
              <a:t>Andro </a:t>
            </a:r>
            <a:r>
              <a:rPr lang="hr-HR" sz="1600" dirty="0" err="1"/>
              <a:t>Vlahušić</a:t>
            </a:r>
            <a:endParaRPr lang="hr-HR" sz="1600" dirty="0"/>
          </a:p>
          <a:p>
            <a:pPr lvl="0">
              <a:lnSpc>
                <a:spcPct val="80000"/>
              </a:lnSpc>
            </a:pPr>
            <a:r>
              <a:rPr lang="hr-HR" sz="1600" dirty="0"/>
              <a:t>Dubrovnik, siječanj 2022.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32895-05C1-4093-9098-005D5201DF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NOVI SADRŽAJI </a:t>
            </a:r>
            <a:br>
              <a:rPr lang="hr-HR" sz="4000"/>
            </a:br>
            <a:r>
              <a:rPr lang="hr-HR" sz="4000"/>
              <a:t>GRAD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EE5CB-B4EF-4B09-96B9-7A1C13ACCDA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r-HR" dirty="0"/>
              <a:t>SPONZA – Muzej . Galerija. Arhiv. </a:t>
            </a:r>
          </a:p>
          <a:p>
            <a:pPr lvl="1"/>
            <a:r>
              <a:rPr lang="hr-HR" dirty="0"/>
              <a:t>Arhiv preseljen u Gruž, ostala dva kata za izložbe po želji. Priča o </a:t>
            </a:r>
            <a:r>
              <a:rPr lang="hr-HR" dirty="0" err="1"/>
              <a:t>Sponzi</a:t>
            </a:r>
            <a:r>
              <a:rPr lang="hr-HR" dirty="0"/>
              <a:t> na jednome katu, a drugome povremene izložbe u vrhunskom prostoru. </a:t>
            </a:r>
            <a:r>
              <a:rPr lang="hr-HR" dirty="0" err="1"/>
              <a:t>Sponza</a:t>
            </a:r>
            <a:r>
              <a:rPr lang="hr-HR" dirty="0"/>
              <a:t> </a:t>
            </a:r>
            <a:r>
              <a:rPr lang="hr-HR" dirty="0" err="1"/>
              <a:t>Konvica</a:t>
            </a:r>
            <a:r>
              <a:rPr lang="hr-HR" dirty="0"/>
              <a:t> </a:t>
            </a:r>
            <a:r>
              <a:rPr lang="hr-HR" dirty="0" err="1"/>
              <a:t>Dubrovnikcoina</a:t>
            </a:r>
            <a:r>
              <a:rPr lang="hr-HR" dirty="0"/>
              <a:t>. Napraviti projekt i prijaviti ga na EU fondove, Kapacitet 100 osoba. </a:t>
            </a:r>
          </a:p>
          <a:p>
            <a:pPr lvl="0"/>
            <a:r>
              <a:rPr lang="hr-HR" dirty="0"/>
              <a:t>Muzej Svetoga Vlaha.</a:t>
            </a:r>
          </a:p>
          <a:p>
            <a:pPr lvl="1"/>
            <a:r>
              <a:rPr lang="hr-HR" dirty="0"/>
              <a:t>Pronaći adekvatan prostor u povijesnoj jezgri i urediti ga kao muzej.  Kapacitet 30 osoba. </a:t>
            </a:r>
          </a:p>
          <a:p>
            <a:pPr lvl="0"/>
            <a:endParaRPr lang="hr-HR" dirty="0"/>
          </a:p>
          <a:p>
            <a:pPr lvl="0"/>
            <a:r>
              <a:rPr lang="hr-HR" dirty="0" err="1"/>
              <a:t>Pustijerna</a:t>
            </a:r>
            <a:r>
              <a:rPr lang="hr-HR" dirty="0"/>
              <a:t> – arheološki lokalitet . </a:t>
            </a:r>
          </a:p>
          <a:p>
            <a:pPr lvl="1"/>
            <a:r>
              <a:rPr lang="hr-HR" dirty="0"/>
              <a:t>Započeti projekt obnove </a:t>
            </a:r>
            <a:r>
              <a:rPr lang="hr-HR" dirty="0" err="1"/>
              <a:t>Pustijerne</a:t>
            </a:r>
            <a:r>
              <a:rPr lang="hr-HR" dirty="0"/>
              <a:t> kao središta Živoga grada, sa novim stanovima i prostorima namijenjena osobama koje žive u povijesnoj jezgri. Do početka izgradnje urediti kao ga arheološki lokalitet. Kapacitet 70  osoba.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64DE18-D381-49B9-9359-B171A96FDC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NOVI SADRŽAJI </a:t>
            </a:r>
            <a:br>
              <a:rPr lang="hr-HR" sz="4000"/>
            </a:br>
            <a:r>
              <a:rPr lang="hr-HR" sz="4000"/>
              <a:t>VANGRADSKO PODRUČJE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C3F7D5-5A47-4AD2-AA67-811CE4379D2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/>
              <a:t>LJETNIKOVCI Rijeke dubrovačke. </a:t>
            </a:r>
          </a:p>
          <a:p>
            <a:pPr lvl="1"/>
            <a:r>
              <a:rPr lang="hr-HR" dirty="0"/>
              <a:t>Od šest </a:t>
            </a:r>
            <a:r>
              <a:rPr lang="hr-HR" dirty="0" err="1"/>
              <a:t>ljenikovaca</a:t>
            </a:r>
            <a:r>
              <a:rPr lang="hr-HR" dirty="0"/>
              <a:t> u vlasništvu grada  i </a:t>
            </a:r>
            <a:r>
              <a:rPr lang="hr-HR" dirty="0" err="1"/>
              <a:t>ACIa</a:t>
            </a:r>
            <a:r>
              <a:rPr lang="hr-HR" dirty="0"/>
              <a:t> u tri se već ove godine može organizirati turistički obilazak. </a:t>
            </a:r>
            <a:r>
              <a:rPr lang="hr-HR" dirty="0" err="1"/>
              <a:t>Kaboga</a:t>
            </a:r>
            <a:r>
              <a:rPr lang="hr-HR" dirty="0"/>
              <a:t>, Sorkočević, Lazarević </a:t>
            </a:r>
            <a:r>
              <a:rPr lang="hr-HR" dirty="0" err="1"/>
              <a:t>Zamagna</a:t>
            </a:r>
            <a:r>
              <a:rPr lang="hr-HR" dirty="0"/>
              <a:t>. Ostale postepeno sukladno obnovi.  Kapacitet 500 osoba. Cijena ulaznice 100 kuna ili 14 eura, besplatno uz </a:t>
            </a:r>
            <a:r>
              <a:rPr lang="hr-HR" dirty="0" err="1"/>
              <a:t>Ducard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MUZEJ VATERPOLA </a:t>
            </a:r>
          </a:p>
          <a:p>
            <a:pPr lvl="1"/>
            <a:r>
              <a:rPr lang="hr-HR" dirty="0"/>
              <a:t>Napraviti koncept i urediti ga. Idealan mjesto na pola puta od Terminala Gruž do Pila.  Kapacitet 100 </a:t>
            </a:r>
            <a:r>
              <a:rPr lang="hr-HR" dirty="0" err="1"/>
              <a:t>osoba.Cijena</a:t>
            </a:r>
            <a:r>
              <a:rPr lang="hr-HR" dirty="0"/>
              <a:t> ulaznice 75 kuna ili 10 eura, besplatno uz </a:t>
            </a:r>
            <a:r>
              <a:rPr lang="hr-HR" dirty="0" err="1"/>
              <a:t>Ducard</a:t>
            </a:r>
            <a:r>
              <a:rPr lang="hr-HR" dirty="0"/>
              <a:t>.  </a:t>
            </a:r>
          </a:p>
          <a:p>
            <a:pPr lvl="0"/>
            <a:r>
              <a:rPr lang="hr-HR" dirty="0"/>
              <a:t>TVRDJAVA IMPERIJAL – TVRĐAVA ŽARKOVICA  Kapacitet 300 osoba. </a:t>
            </a:r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ADC74-5337-43A1-A89A-9D1D417F7D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SADRŽAJI - KULTURA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914286-6465-4C92-84F2-CBDB9CCB8D4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30 %  popusta za trodnevnu Ducarad </a:t>
            </a:r>
          </a:p>
          <a:p>
            <a:pPr lvl="0"/>
            <a:r>
              <a:rPr lang="hr-HR"/>
              <a:t>50 % popusta za sedmodnevnu Ducard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9509F-869D-4350-B7A5-0A360ED7A6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PROMET - 1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537E0E-4536-465A-894C-BC4604BBE3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Autobusi koji imaju kupljen </a:t>
            </a:r>
            <a:r>
              <a:rPr lang="hr-HR" dirty="0" err="1"/>
              <a:t>Ducard</a:t>
            </a:r>
            <a:r>
              <a:rPr lang="hr-HR" dirty="0"/>
              <a:t> ne plaćaju prolaz </a:t>
            </a:r>
            <a:r>
              <a:rPr lang="hr-HR" dirty="0" err="1"/>
              <a:t>Iljinom</a:t>
            </a:r>
            <a:r>
              <a:rPr lang="hr-HR" dirty="0"/>
              <a:t> Glavicom, Zagrebačka ulica, Odluka usvojena. </a:t>
            </a:r>
          </a:p>
          <a:p>
            <a:pPr lvl="0"/>
            <a:r>
              <a:rPr lang="hr-HR" dirty="0"/>
              <a:t>Kada je u povijesnoj jezgri više od 6 000 posjetitelja, uz domaće  ljude, zaposlenike i goste u povijesnoj jezgri,  turisti  sa kupljenom </a:t>
            </a:r>
            <a:r>
              <a:rPr lang="hr-HR" dirty="0" err="1"/>
              <a:t>Ducard</a:t>
            </a:r>
            <a:r>
              <a:rPr lang="hr-HR" dirty="0"/>
              <a:t> ulaze u grad kao drugi prioritet.  Ostali čekaju, dok se smanji gužva u povijesnoj jezgri.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F6D302-ADC8-42FB-B27B-E5AAFF1186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 PROMET - 2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E73899-F0DD-46B6-87D5-657C49B1FE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Besplatni javni prijevoz Libertasom . Postoji.</a:t>
            </a:r>
          </a:p>
          <a:p>
            <a:pPr lvl="0"/>
            <a:r>
              <a:rPr lang="hr-HR" dirty="0" err="1"/>
              <a:t>Vaporetto</a:t>
            </a:r>
            <a:r>
              <a:rPr lang="hr-HR" dirty="0"/>
              <a:t> besplatni prijevoz morem . Postoji. </a:t>
            </a:r>
          </a:p>
          <a:p>
            <a:pPr lvl="0"/>
            <a:r>
              <a:rPr lang="hr-HR" dirty="0"/>
              <a:t>Električni skuteri – popust 30 % za trodnevnu i sedmodnevnu karticu. Novo.</a:t>
            </a:r>
          </a:p>
          <a:p>
            <a:pPr lvl="1"/>
            <a:r>
              <a:rPr lang="hr-HR" dirty="0"/>
              <a:t>Po uzoru na svjetske gradove uvesti električne skutere umjesto motornih. Libertas dobiva novi prihod financiran EU sredstvima. </a:t>
            </a:r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49761-5769-49CD-8774-C275B694FA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SADRŽAJ -  MORE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5304D6-3A7F-49FA-A3D6-F6D8574C71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dirty="0"/>
              <a:t>Na plažama popusti na ležaljke - 20 % popusta.</a:t>
            </a:r>
          </a:p>
          <a:p>
            <a:pPr marL="0" lvl="0" indent="0">
              <a:buNone/>
            </a:pPr>
            <a:r>
              <a:rPr lang="hr-HR" dirty="0"/>
              <a:t>Ostale usluge - 10 % popusta.</a:t>
            </a:r>
          </a:p>
          <a:p>
            <a:pPr marL="0" lvl="0" indent="0">
              <a:buNone/>
            </a:pPr>
            <a:r>
              <a:rPr lang="hr-HR" dirty="0"/>
              <a:t>Kajak, kanu, daske  -  10 % popusta. </a:t>
            </a:r>
          </a:p>
          <a:p>
            <a:pPr marL="0" lvl="0" indent="0">
              <a:buNone/>
            </a:pPr>
            <a:r>
              <a:rPr lang="hr-HR" dirty="0"/>
              <a:t>Morske nove atrakcije </a:t>
            </a:r>
          </a:p>
          <a:p>
            <a:pPr marL="0" lvl="0" indent="0">
              <a:buNone/>
            </a:pPr>
            <a:r>
              <a:rPr lang="hr-HR" dirty="0"/>
              <a:t>Nove javne plaže – Tri brata , proširenje </a:t>
            </a:r>
            <a:r>
              <a:rPr lang="hr-HR" dirty="0" err="1"/>
              <a:t>Mandrača</a:t>
            </a:r>
            <a:r>
              <a:rPr lang="hr-HR" dirty="0"/>
              <a:t>, …..  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EFCE06-A71D-4C40-9B5D-7296E324E8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DIGITALIZACIJA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FF6AB7-54A4-4FD3-BC17-B5E077FED7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Besplatni WiFi u svim atrakcijama, javnom </a:t>
            </a:r>
            <a:r>
              <a:rPr lang="hr-HR" dirty="0" err="1"/>
              <a:t>prevozu</a:t>
            </a:r>
            <a:r>
              <a:rPr lang="hr-HR" dirty="0"/>
              <a:t>, te zračnoj luci. </a:t>
            </a:r>
          </a:p>
          <a:p>
            <a:pPr lvl="0"/>
            <a:r>
              <a:rPr lang="hr-HR" dirty="0"/>
              <a:t>Naručivanje posjeta u sve znamenitosti. </a:t>
            </a:r>
          </a:p>
          <a:p>
            <a:pPr lvl="0"/>
            <a:r>
              <a:rPr lang="hr-HR" dirty="0"/>
              <a:t>Digitalna </a:t>
            </a:r>
            <a:r>
              <a:rPr lang="hr-HR" dirty="0" err="1"/>
              <a:t>Ducard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Digitalni organizator posjeta u znamenitosti .</a:t>
            </a:r>
          </a:p>
          <a:p>
            <a:pPr lvl="0"/>
            <a:r>
              <a:rPr lang="hr-HR" dirty="0"/>
              <a:t>Digitalni vodič po znamenitostima.</a:t>
            </a:r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45"/>
          <p:cNvGrpSpPr/>
          <p:nvPr/>
        </p:nvGrpSpPr>
        <p:grpSpPr>
          <a:xfrm>
            <a:off x="4757125" y="1927945"/>
            <a:ext cx="2319715" cy="3829187"/>
            <a:chOff x="4067075" y="1910225"/>
            <a:chExt cx="1338850" cy="2409900"/>
          </a:xfrm>
        </p:grpSpPr>
        <p:sp>
          <p:nvSpPr>
            <p:cNvPr id="2389" name="Google Shape;2389;p45"/>
            <p:cNvSpPr/>
            <p:nvPr/>
          </p:nvSpPr>
          <p:spPr>
            <a:xfrm>
              <a:off x="4067075" y="1910225"/>
              <a:ext cx="1338850" cy="1446850"/>
            </a:xfrm>
            <a:custGeom>
              <a:avLst/>
              <a:gdLst/>
              <a:ahLst/>
              <a:cxnLst/>
              <a:rect l="l" t="t" r="r" b="b"/>
              <a:pathLst>
                <a:path w="53554" h="57874" fill="none" extrusionOk="0">
                  <a:moveTo>
                    <a:pt x="0" y="81"/>
                  </a:moveTo>
                  <a:lnTo>
                    <a:pt x="43767" y="81"/>
                  </a:lnTo>
                  <a:cubicBezTo>
                    <a:pt x="49133" y="1"/>
                    <a:pt x="53553" y="4341"/>
                    <a:pt x="53553" y="9726"/>
                  </a:cubicBezTo>
                  <a:cubicBezTo>
                    <a:pt x="53553" y="15092"/>
                    <a:pt x="49133" y="19432"/>
                    <a:pt x="43767" y="19352"/>
                  </a:cubicBezTo>
                  <a:lnTo>
                    <a:pt x="15795" y="19352"/>
                  </a:lnTo>
                  <a:cubicBezTo>
                    <a:pt x="10530" y="19432"/>
                    <a:pt x="6310" y="23713"/>
                    <a:pt x="6310" y="28977"/>
                  </a:cubicBezTo>
                  <a:cubicBezTo>
                    <a:pt x="6310" y="34242"/>
                    <a:pt x="10530" y="38522"/>
                    <a:pt x="15795" y="38623"/>
                  </a:cubicBezTo>
                  <a:lnTo>
                    <a:pt x="43767" y="38623"/>
                  </a:lnTo>
                  <a:cubicBezTo>
                    <a:pt x="49072" y="38623"/>
                    <a:pt x="53393" y="42923"/>
                    <a:pt x="53393" y="48248"/>
                  </a:cubicBezTo>
                  <a:cubicBezTo>
                    <a:pt x="53393" y="53574"/>
                    <a:pt x="49072" y="57874"/>
                    <a:pt x="43767" y="57874"/>
                  </a:cubicBezTo>
                  <a:lnTo>
                    <a:pt x="15795" y="5787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miter lim="2009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4211250" y="3355050"/>
              <a:ext cx="1180600" cy="965075"/>
            </a:xfrm>
            <a:custGeom>
              <a:avLst/>
              <a:gdLst/>
              <a:ahLst/>
              <a:cxnLst/>
              <a:rect l="l" t="t" r="r" b="b"/>
              <a:pathLst>
                <a:path w="47224" h="38603" fill="none" extrusionOk="0">
                  <a:moveTo>
                    <a:pt x="242" y="38603"/>
                  </a:moveTo>
                  <a:lnTo>
                    <a:pt x="37759" y="38603"/>
                  </a:lnTo>
                  <a:cubicBezTo>
                    <a:pt x="43004" y="38522"/>
                    <a:pt x="47224" y="34242"/>
                    <a:pt x="47224" y="28977"/>
                  </a:cubicBezTo>
                  <a:cubicBezTo>
                    <a:pt x="47224" y="23712"/>
                    <a:pt x="43004" y="19432"/>
                    <a:pt x="37759" y="19352"/>
                  </a:cubicBezTo>
                  <a:lnTo>
                    <a:pt x="9787" y="19352"/>
                  </a:lnTo>
                  <a:cubicBezTo>
                    <a:pt x="4401" y="19432"/>
                    <a:pt x="1" y="15092"/>
                    <a:pt x="1" y="9706"/>
                  </a:cubicBezTo>
                  <a:cubicBezTo>
                    <a:pt x="1" y="4341"/>
                    <a:pt x="4401" y="0"/>
                    <a:pt x="9787" y="81"/>
                  </a:cubicBezTo>
                  <a:lnTo>
                    <a:pt x="37759" y="8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miter lim="2009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1" name="Google Shape;2391;p45"/>
          <p:cNvGrpSpPr/>
          <p:nvPr/>
        </p:nvGrpSpPr>
        <p:grpSpPr>
          <a:xfrm>
            <a:off x="3834099" y="1445137"/>
            <a:ext cx="913651" cy="913651"/>
            <a:chOff x="3219254" y="4208353"/>
            <a:chExt cx="389700" cy="389700"/>
          </a:xfrm>
        </p:grpSpPr>
        <p:sp>
          <p:nvSpPr>
            <p:cNvPr id="2392" name="Google Shape;2392;p45"/>
            <p:cNvSpPr/>
            <p:nvPr/>
          </p:nvSpPr>
          <p:spPr>
            <a:xfrm>
              <a:off x="3274896" y="4263981"/>
              <a:ext cx="278400" cy="27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3219254" y="4208353"/>
              <a:ext cx="389700" cy="3897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98" name="Google Shape;2398;p45"/>
          <p:cNvSpPr txBox="1">
            <a:spLocks noGrp="1"/>
          </p:cNvSpPr>
          <p:nvPr>
            <p:ph type="title"/>
          </p:nvPr>
        </p:nvSpPr>
        <p:spPr>
          <a:xfrm>
            <a:off x="1280701" y="639478"/>
            <a:ext cx="9601200" cy="130387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hr-HR" dirty="0"/>
              <a:t>Digitalni sadržaji</a:t>
            </a:r>
            <a:endParaRPr dirty="0"/>
          </a:p>
        </p:txBody>
      </p:sp>
      <p:sp>
        <p:nvSpPr>
          <p:cNvPr id="2401" name="Google Shape;2401;p45"/>
          <p:cNvSpPr/>
          <p:nvPr/>
        </p:nvSpPr>
        <p:spPr>
          <a:xfrm rot="2700000">
            <a:off x="4010007" y="2677703"/>
            <a:ext cx="797616" cy="79761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3" name="Google Shape;2413;p45"/>
          <p:cNvSpPr txBox="1"/>
          <p:nvPr/>
        </p:nvSpPr>
        <p:spPr>
          <a:xfrm>
            <a:off x="1392878" y="2802977"/>
            <a:ext cx="1676372" cy="53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Ciljevi projekta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16" name="Google Shape;2416;p45"/>
          <p:cNvSpPr/>
          <p:nvPr/>
        </p:nvSpPr>
        <p:spPr>
          <a:xfrm rot="2700000">
            <a:off x="3955985" y="4203784"/>
            <a:ext cx="797616" cy="79761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4" name="Google Shape;2424;p45"/>
          <p:cNvSpPr txBox="1"/>
          <p:nvPr/>
        </p:nvSpPr>
        <p:spPr>
          <a:xfrm>
            <a:off x="1280701" y="4378437"/>
            <a:ext cx="1900723" cy="43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Izbor prioriteta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27" name="Google Shape;2427;p45"/>
          <p:cNvSpPr/>
          <p:nvPr/>
        </p:nvSpPr>
        <p:spPr>
          <a:xfrm rot="18900000" flipH="1">
            <a:off x="7324053" y="1862889"/>
            <a:ext cx="797616" cy="79761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2" name="Google Shape;2432;p45"/>
          <p:cNvSpPr txBox="1"/>
          <p:nvPr/>
        </p:nvSpPr>
        <p:spPr>
          <a:xfrm>
            <a:off x="8271900" y="2036410"/>
            <a:ext cx="3043552" cy="38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Primjeri svjetskih destinacija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5" name="Google Shape;2435;p45"/>
          <p:cNvSpPr/>
          <p:nvPr/>
        </p:nvSpPr>
        <p:spPr>
          <a:xfrm rot="18900000" flipH="1">
            <a:off x="7324053" y="3459988"/>
            <a:ext cx="797616" cy="79761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0" name="Google Shape;2440;p45"/>
          <p:cNvSpPr txBox="1"/>
          <p:nvPr/>
        </p:nvSpPr>
        <p:spPr>
          <a:xfrm>
            <a:off x="8912876" y="3614872"/>
            <a:ext cx="1761600" cy="46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Moguća rješenja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43" name="Google Shape;2443;p45"/>
          <p:cNvSpPr/>
          <p:nvPr/>
        </p:nvSpPr>
        <p:spPr>
          <a:xfrm rot="18900000" flipH="1">
            <a:off x="7324053" y="4959681"/>
            <a:ext cx="797616" cy="797616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7" name="Google Shape;2447;p45"/>
          <p:cNvSpPr txBox="1"/>
          <p:nvPr/>
        </p:nvSpPr>
        <p:spPr>
          <a:xfrm>
            <a:off x="8413325" y="5102201"/>
            <a:ext cx="2760703" cy="50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Sljedeći korak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" name="Google Shape;2424;p45">
            <a:extLst>
              <a:ext uri="{FF2B5EF4-FFF2-40B4-BE49-F238E27FC236}">
                <a16:creationId xmlns:a16="http://schemas.microsoft.com/office/drawing/2014/main" id="{CDA23354-BC1E-4B2A-A013-CE40A14E25E4}"/>
              </a:ext>
            </a:extLst>
          </p:cNvPr>
          <p:cNvSpPr txBox="1"/>
          <p:nvPr/>
        </p:nvSpPr>
        <p:spPr>
          <a:xfrm>
            <a:off x="1191823" y="5462254"/>
            <a:ext cx="2088651" cy="50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i="1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Isporučitelj</a:t>
            </a:r>
            <a:endParaRPr sz="1600" i="1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2416;p45">
            <a:extLst>
              <a:ext uri="{FF2B5EF4-FFF2-40B4-BE49-F238E27FC236}">
                <a16:creationId xmlns:a16="http://schemas.microsoft.com/office/drawing/2014/main" id="{EA68172E-8EB5-4EAA-8A6F-6B226F411327}"/>
              </a:ext>
            </a:extLst>
          </p:cNvPr>
          <p:cNvSpPr/>
          <p:nvPr/>
        </p:nvSpPr>
        <p:spPr>
          <a:xfrm rot="2700000">
            <a:off x="4033456" y="5347477"/>
            <a:ext cx="797616" cy="797616"/>
          </a:xfrm>
          <a:prstGeom prst="teardrop">
            <a:avLst>
              <a:gd name="adj" fmla="val 100000"/>
            </a:avLst>
          </a:prstGeom>
          <a:solidFill>
            <a:srgbClr val="E9497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2397;p45">
            <a:extLst>
              <a:ext uri="{FF2B5EF4-FFF2-40B4-BE49-F238E27FC236}">
                <a16:creationId xmlns:a16="http://schemas.microsoft.com/office/drawing/2014/main" id="{37B7F809-CE23-4928-B814-2FB4B207C9FD}"/>
              </a:ext>
            </a:extLst>
          </p:cNvPr>
          <p:cNvSpPr/>
          <p:nvPr/>
        </p:nvSpPr>
        <p:spPr>
          <a:xfrm>
            <a:off x="4153752" y="5489733"/>
            <a:ext cx="530313" cy="5303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0490;p77">
            <a:extLst>
              <a:ext uri="{FF2B5EF4-FFF2-40B4-BE49-F238E27FC236}">
                <a16:creationId xmlns:a16="http://schemas.microsoft.com/office/drawing/2014/main" id="{6EFEC500-140D-40E7-A77A-362B3B2CF9E3}"/>
              </a:ext>
            </a:extLst>
          </p:cNvPr>
          <p:cNvSpPr/>
          <p:nvPr/>
        </p:nvSpPr>
        <p:spPr>
          <a:xfrm>
            <a:off x="7522867" y="2071507"/>
            <a:ext cx="385028" cy="380381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10450;p77">
            <a:extLst>
              <a:ext uri="{FF2B5EF4-FFF2-40B4-BE49-F238E27FC236}">
                <a16:creationId xmlns:a16="http://schemas.microsoft.com/office/drawing/2014/main" id="{9568F4AD-F964-4E20-B3DE-D0F25457427E}"/>
              </a:ext>
            </a:extLst>
          </p:cNvPr>
          <p:cNvSpPr/>
          <p:nvPr/>
        </p:nvSpPr>
        <p:spPr>
          <a:xfrm>
            <a:off x="4202743" y="2872879"/>
            <a:ext cx="412143" cy="40724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8" name="Google Shape;10605;p77">
            <a:extLst>
              <a:ext uri="{FF2B5EF4-FFF2-40B4-BE49-F238E27FC236}">
                <a16:creationId xmlns:a16="http://schemas.microsoft.com/office/drawing/2014/main" id="{BB3C5C30-1824-4C73-BF4A-F8C0792B6B79}"/>
              </a:ext>
            </a:extLst>
          </p:cNvPr>
          <p:cNvGrpSpPr/>
          <p:nvPr/>
        </p:nvGrpSpPr>
        <p:grpSpPr>
          <a:xfrm>
            <a:off x="4128509" y="1730197"/>
            <a:ext cx="354568" cy="354568"/>
            <a:chOff x="-61783350" y="2297100"/>
            <a:chExt cx="316650" cy="316650"/>
          </a:xfrm>
        </p:grpSpPr>
        <p:sp>
          <p:nvSpPr>
            <p:cNvPr id="69" name="Google Shape;10606;p77">
              <a:extLst>
                <a:ext uri="{FF2B5EF4-FFF2-40B4-BE49-F238E27FC236}">
                  <a16:creationId xmlns:a16="http://schemas.microsoft.com/office/drawing/2014/main" id="{2F9FECA9-6858-4ADB-B7D3-0DF31E6090D4}"/>
                </a:ext>
              </a:extLst>
            </p:cNvPr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607;p77">
              <a:extLst>
                <a:ext uri="{FF2B5EF4-FFF2-40B4-BE49-F238E27FC236}">
                  <a16:creationId xmlns:a16="http://schemas.microsoft.com/office/drawing/2014/main" id="{5991E275-FD2B-4E05-AA4E-7363D703F5BB}"/>
                </a:ext>
              </a:extLst>
            </p:cNvPr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" name="Google Shape;10700;p77">
            <a:extLst>
              <a:ext uri="{FF2B5EF4-FFF2-40B4-BE49-F238E27FC236}">
                <a16:creationId xmlns:a16="http://schemas.microsoft.com/office/drawing/2014/main" id="{A4F43385-A267-4807-B7BD-012950FDEC4A}"/>
              </a:ext>
            </a:extLst>
          </p:cNvPr>
          <p:cNvGrpSpPr/>
          <p:nvPr/>
        </p:nvGrpSpPr>
        <p:grpSpPr>
          <a:xfrm>
            <a:off x="7531513" y="3663979"/>
            <a:ext cx="392767" cy="389635"/>
            <a:chOff x="6167350" y="2672800"/>
            <a:chExt cx="297750" cy="295375"/>
          </a:xfrm>
          <a:solidFill>
            <a:schemeClr val="bg1"/>
          </a:solidFill>
        </p:grpSpPr>
        <p:sp>
          <p:nvSpPr>
            <p:cNvPr id="72" name="Google Shape;10701;p77">
              <a:extLst>
                <a:ext uri="{FF2B5EF4-FFF2-40B4-BE49-F238E27FC236}">
                  <a16:creationId xmlns:a16="http://schemas.microsoft.com/office/drawing/2014/main" id="{FDE92DA3-70F7-4B4D-90F3-728D942C2BB3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702;p77">
              <a:extLst>
                <a:ext uri="{FF2B5EF4-FFF2-40B4-BE49-F238E27FC236}">
                  <a16:creationId xmlns:a16="http://schemas.microsoft.com/office/drawing/2014/main" id="{D19180FA-0BE1-41BA-8F40-6F1444A82A8A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0703;p77">
              <a:extLst>
                <a:ext uri="{FF2B5EF4-FFF2-40B4-BE49-F238E27FC236}">
                  <a16:creationId xmlns:a16="http://schemas.microsoft.com/office/drawing/2014/main" id="{3AB7A86E-E3E1-416D-9937-EA412B395C42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0704;p77">
              <a:extLst>
                <a:ext uri="{FF2B5EF4-FFF2-40B4-BE49-F238E27FC236}">
                  <a16:creationId xmlns:a16="http://schemas.microsoft.com/office/drawing/2014/main" id="{D38303F6-E8A7-417D-973F-EBB874F8AE56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0705;p77">
              <a:extLst>
                <a:ext uri="{FF2B5EF4-FFF2-40B4-BE49-F238E27FC236}">
                  <a16:creationId xmlns:a16="http://schemas.microsoft.com/office/drawing/2014/main" id="{25EF887B-AC09-4F08-8A91-4FB45F031A56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0" name="Google Shape;10746;p77">
            <a:extLst>
              <a:ext uri="{FF2B5EF4-FFF2-40B4-BE49-F238E27FC236}">
                <a16:creationId xmlns:a16="http://schemas.microsoft.com/office/drawing/2014/main" id="{32B915CB-7785-45ED-AF1D-325B05F54CB8}"/>
              </a:ext>
            </a:extLst>
          </p:cNvPr>
          <p:cNvGrpSpPr/>
          <p:nvPr/>
        </p:nvGrpSpPr>
        <p:grpSpPr>
          <a:xfrm>
            <a:off x="4181294" y="4393085"/>
            <a:ext cx="422597" cy="405616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81" name="Google Shape;10747;p77">
              <a:extLst>
                <a:ext uri="{FF2B5EF4-FFF2-40B4-BE49-F238E27FC236}">
                  <a16:creationId xmlns:a16="http://schemas.microsoft.com/office/drawing/2014/main" id="{12E503B4-CAE9-4A94-A09E-2CA380A7E048}"/>
                </a:ext>
              </a:extLst>
            </p:cNvPr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0748;p77">
              <a:extLst>
                <a:ext uri="{FF2B5EF4-FFF2-40B4-BE49-F238E27FC236}">
                  <a16:creationId xmlns:a16="http://schemas.microsoft.com/office/drawing/2014/main" id="{DA0DE3F5-7106-466F-887B-19EBD5D45C38}"/>
                </a:ext>
              </a:extLst>
            </p:cNvPr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3" name="Google Shape;10715;p77">
            <a:extLst>
              <a:ext uri="{FF2B5EF4-FFF2-40B4-BE49-F238E27FC236}">
                <a16:creationId xmlns:a16="http://schemas.microsoft.com/office/drawing/2014/main" id="{0B840BB3-04CD-4CA3-9B58-3627CA7CDA5D}"/>
              </a:ext>
            </a:extLst>
          </p:cNvPr>
          <p:cNvGrpSpPr/>
          <p:nvPr/>
        </p:nvGrpSpPr>
        <p:grpSpPr>
          <a:xfrm>
            <a:off x="4232974" y="5557301"/>
            <a:ext cx="396215" cy="395177"/>
            <a:chOff x="3599700" y="1954475"/>
            <a:chExt cx="29617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4" name="Google Shape;10716;p77">
              <a:extLst>
                <a:ext uri="{FF2B5EF4-FFF2-40B4-BE49-F238E27FC236}">
                  <a16:creationId xmlns:a16="http://schemas.microsoft.com/office/drawing/2014/main" id="{C2540278-6B32-494C-8B78-831E095E2BC7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5" name="Google Shape;10717;p77">
              <a:extLst>
                <a:ext uri="{FF2B5EF4-FFF2-40B4-BE49-F238E27FC236}">
                  <a16:creationId xmlns:a16="http://schemas.microsoft.com/office/drawing/2014/main" id="{A21891FF-9C6B-4893-94ED-A7A302FD7021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0718;p77">
              <a:extLst>
                <a:ext uri="{FF2B5EF4-FFF2-40B4-BE49-F238E27FC236}">
                  <a16:creationId xmlns:a16="http://schemas.microsoft.com/office/drawing/2014/main" id="{F7EC0FC5-26FF-4EB0-A712-409A72158D5D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" name="Google Shape;11214;p79">
            <a:extLst>
              <a:ext uri="{FF2B5EF4-FFF2-40B4-BE49-F238E27FC236}">
                <a16:creationId xmlns:a16="http://schemas.microsoft.com/office/drawing/2014/main" id="{75225E93-4984-42D3-818F-86DC13D1C2B1}"/>
              </a:ext>
            </a:extLst>
          </p:cNvPr>
          <p:cNvGrpSpPr/>
          <p:nvPr/>
        </p:nvGrpSpPr>
        <p:grpSpPr>
          <a:xfrm>
            <a:off x="7580019" y="5156076"/>
            <a:ext cx="309435" cy="396997"/>
            <a:chOff x="-50489600" y="1947400"/>
            <a:chExt cx="233150" cy="299125"/>
          </a:xfrm>
          <a:solidFill>
            <a:schemeClr val="bg1"/>
          </a:solidFill>
        </p:grpSpPr>
        <p:sp>
          <p:nvSpPr>
            <p:cNvPr id="88" name="Google Shape;11215;p79">
              <a:extLst>
                <a:ext uri="{FF2B5EF4-FFF2-40B4-BE49-F238E27FC236}">
                  <a16:creationId xmlns:a16="http://schemas.microsoft.com/office/drawing/2014/main" id="{7AC30B6D-51E2-4F95-9294-2025636CA7D9}"/>
                </a:ext>
              </a:extLst>
            </p:cNvPr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1216;p79">
              <a:extLst>
                <a:ext uri="{FF2B5EF4-FFF2-40B4-BE49-F238E27FC236}">
                  <a16:creationId xmlns:a16="http://schemas.microsoft.com/office/drawing/2014/main" id="{EAEA88E8-B0E6-436A-94C8-0CF27339CD50}"/>
                </a:ext>
              </a:extLst>
            </p:cNvPr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6" name="Google Shape;2413;p45">
            <a:extLst>
              <a:ext uri="{FF2B5EF4-FFF2-40B4-BE49-F238E27FC236}">
                <a16:creationId xmlns:a16="http://schemas.microsoft.com/office/drawing/2014/main" id="{425A006B-31AB-41A2-B46F-64ED6759861F}"/>
              </a:ext>
            </a:extLst>
          </p:cNvPr>
          <p:cNvSpPr txBox="1"/>
          <p:nvPr/>
        </p:nvSpPr>
        <p:spPr>
          <a:xfrm>
            <a:off x="851739" y="1708583"/>
            <a:ext cx="2758652" cy="54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Analiza postojećih rješenja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193;p18">
            <a:extLst>
              <a:ext uri="{FF2B5EF4-FFF2-40B4-BE49-F238E27FC236}">
                <a16:creationId xmlns:a16="http://schemas.microsoft.com/office/drawing/2014/main" id="{60C4D1CE-7B83-4091-98F1-65644AC208FE}"/>
              </a:ext>
            </a:extLst>
          </p:cNvPr>
          <p:cNvCxnSpPr/>
          <p:nvPr/>
        </p:nvCxnSpPr>
        <p:spPr>
          <a:xfrm rot="10800000">
            <a:off x="3432900" y="2332300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18"/>
          <p:cNvGrpSpPr/>
          <p:nvPr/>
        </p:nvGrpSpPr>
        <p:grpSpPr>
          <a:xfrm>
            <a:off x="-56067" y="1442101"/>
            <a:ext cx="12273867" cy="4867409"/>
            <a:chOff x="-42050" y="1081575"/>
            <a:chExt cx="9205400" cy="3650557"/>
          </a:xfrm>
        </p:grpSpPr>
        <p:sp>
          <p:nvSpPr>
            <p:cNvPr id="186" name="Google Shape;186;p18"/>
            <p:cNvSpPr/>
            <p:nvPr/>
          </p:nvSpPr>
          <p:spPr>
            <a:xfrm>
              <a:off x="-42050" y="1081575"/>
              <a:ext cx="9205400" cy="3648300"/>
            </a:xfrm>
            <a:custGeom>
              <a:avLst/>
              <a:gdLst/>
              <a:ahLst/>
              <a:cxnLst/>
              <a:rect l="l" t="t" r="r" b="b"/>
              <a:pathLst>
                <a:path w="368216" h="145932" extrusionOk="0">
                  <a:moveTo>
                    <a:pt x="0" y="0"/>
                  </a:moveTo>
                  <a:lnTo>
                    <a:pt x="38664" y="6490"/>
                  </a:lnTo>
                  <a:lnTo>
                    <a:pt x="39144" y="52396"/>
                  </a:lnTo>
                  <a:lnTo>
                    <a:pt x="79283" y="58165"/>
                  </a:lnTo>
                  <a:lnTo>
                    <a:pt x="85292" y="98063"/>
                  </a:lnTo>
                  <a:lnTo>
                    <a:pt x="136486" y="94458"/>
                  </a:lnTo>
                  <a:lnTo>
                    <a:pt x="112199" y="145932"/>
                  </a:lnTo>
                  <a:lnTo>
                    <a:pt x="368216" y="144691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7" name="Google Shape;187;p18"/>
            <p:cNvGrpSpPr/>
            <p:nvPr/>
          </p:nvGrpSpPr>
          <p:grpSpPr>
            <a:xfrm>
              <a:off x="-42050" y="3284524"/>
              <a:ext cx="1718527" cy="1447608"/>
              <a:chOff x="-118250" y="3284524"/>
              <a:chExt cx="1718527" cy="1447608"/>
            </a:xfrm>
          </p:grpSpPr>
          <p:sp>
            <p:nvSpPr>
              <p:cNvPr id="188" name="Google Shape;188;p18"/>
              <p:cNvSpPr/>
              <p:nvPr/>
            </p:nvSpPr>
            <p:spPr>
              <a:xfrm>
                <a:off x="-118250" y="3593250"/>
                <a:ext cx="1217850" cy="1129650"/>
              </a:xfrm>
              <a:custGeom>
                <a:avLst/>
                <a:gdLst/>
                <a:ahLst/>
                <a:cxnLst/>
                <a:rect l="l" t="t" r="r" b="b"/>
                <a:pathLst>
                  <a:path w="48714" h="45186" extrusionOk="0">
                    <a:moveTo>
                      <a:pt x="48714" y="45186"/>
                    </a:moveTo>
                    <a:lnTo>
                      <a:pt x="16267" y="25477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9" name="Google Shape;189;p18"/>
              <p:cNvSpPr/>
              <p:nvPr/>
            </p:nvSpPr>
            <p:spPr>
              <a:xfrm>
                <a:off x="587918" y="3284524"/>
                <a:ext cx="1012359" cy="1447608"/>
              </a:xfrm>
              <a:custGeom>
                <a:avLst/>
                <a:gdLst/>
                <a:ahLst/>
                <a:cxnLst/>
                <a:rect l="l" t="t" r="r" b="b"/>
                <a:pathLst>
                  <a:path w="46179" h="66033" extrusionOk="0">
                    <a:moveTo>
                      <a:pt x="23103" y="10458"/>
                    </a:moveTo>
                    <a:cubicBezTo>
                      <a:pt x="24724" y="10458"/>
                      <a:pt x="26358" y="10770"/>
                      <a:pt x="27912" y="11415"/>
                    </a:cubicBezTo>
                    <a:cubicBezTo>
                      <a:pt x="32635" y="13384"/>
                      <a:pt x="35709" y="17986"/>
                      <a:pt x="35689" y="23090"/>
                    </a:cubicBezTo>
                    <a:cubicBezTo>
                      <a:pt x="35689" y="30043"/>
                      <a:pt x="30042" y="35689"/>
                      <a:pt x="23089" y="35689"/>
                    </a:cubicBezTo>
                    <a:cubicBezTo>
                      <a:pt x="17985" y="35689"/>
                      <a:pt x="13384" y="32615"/>
                      <a:pt x="11434" y="27892"/>
                    </a:cubicBezTo>
                    <a:cubicBezTo>
                      <a:pt x="9485" y="23190"/>
                      <a:pt x="10550" y="17765"/>
                      <a:pt x="14167" y="14148"/>
                    </a:cubicBezTo>
                    <a:cubicBezTo>
                      <a:pt x="16589" y="11740"/>
                      <a:pt x="19820" y="10458"/>
                      <a:pt x="23103" y="10458"/>
                    </a:cubicBezTo>
                    <a:close/>
                    <a:moveTo>
                      <a:pt x="23052" y="1"/>
                    </a:moveTo>
                    <a:cubicBezTo>
                      <a:pt x="10309" y="1"/>
                      <a:pt x="0" y="10342"/>
                      <a:pt x="0" y="23090"/>
                    </a:cubicBezTo>
                    <a:cubicBezTo>
                      <a:pt x="0" y="35830"/>
                      <a:pt x="23089" y="66033"/>
                      <a:pt x="23089" y="66033"/>
                    </a:cubicBezTo>
                    <a:cubicBezTo>
                      <a:pt x="23089" y="66033"/>
                      <a:pt x="46158" y="35830"/>
                      <a:pt x="46158" y="23090"/>
                    </a:cubicBezTo>
                    <a:cubicBezTo>
                      <a:pt x="46178" y="10342"/>
                      <a:pt x="35850" y="1"/>
                      <a:pt x="23126" y="1"/>
                    </a:cubicBezTo>
                    <a:cubicBezTo>
                      <a:pt x="23114" y="1"/>
                      <a:pt x="23102" y="1"/>
                      <a:pt x="23089" y="1"/>
                    </a:cubicBezTo>
                    <a:cubicBezTo>
                      <a:pt x="23077" y="1"/>
                      <a:pt x="23065" y="1"/>
                      <a:pt x="230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1280266" y="743294"/>
            <a:ext cx="9601200" cy="130387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/>
              <a:t>Analiza postojećih rješenja</a:t>
            </a:r>
            <a:endParaRPr dirty="0"/>
          </a:p>
        </p:txBody>
      </p:sp>
      <p:cxnSp>
        <p:nvCxnSpPr>
          <p:cNvPr id="193" name="Google Shape;193;p18"/>
          <p:cNvCxnSpPr/>
          <p:nvPr/>
        </p:nvCxnSpPr>
        <p:spPr>
          <a:xfrm rot="10800000">
            <a:off x="1457267" y="2323133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94" name="Google Shape;194;p18"/>
          <p:cNvGrpSpPr/>
          <p:nvPr/>
        </p:nvGrpSpPr>
        <p:grpSpPr>
          <a:xfrm>
            <a:off x="981627" y="2084715"/>
            <a:ext cx="504213" cy="476819"/>
            <a:chOff x="736220" y="1563536"/>
            <a:chExt cx="378160" cy="357614"/>
          </a:xfrm>
        </p:grpSpPr>
        <p:sp>
          <p:nvSpPr>
            <p:cNvPr id="195" name="Google Shape;195;p18"/>
            <p:cNvSpPr/>
            <p:nvPr/>
          </p:nvSpPr>
          <p:spPr>
            <a:xfrm>
              <a:off x="813988" y="1658318"/>
              <a:ext cx="201048" cy="169275"/>
            </a:xfrm>
            <a:custGeom>
              <a:avLst/>
              <a:gdLst/>
              <a:ahLst/>
              <a:cxnLst/>
              <a:rect l="l" t="t" r="r" b="b"/>
              <a:pathLst>
                <a:path w="5695" h="4795" extrusionOk="0">
                  <a:moveTo>
                    <a:pt x="3031" y="1"/>
                  </a:moveTo>
                  <a:cubicBezTo>
                    <a:pt x="2240" y="1"/>
                    <a:pt x="1446" y="378"/>
                    <a:pt x="973" y="1175"/>
                  </a:cubicBezTo>
                  <a:cubicBezTo>
                    <a:pt x="0" y="2832"/>
                    <a:pt x="1254" y="4795"/>
                    <a:pt x="3015" y="4795"/>
                  </a:cubicBezTo>
                  <a:cubicBezTo>
                    <a:pt x="3219" y="4795"/>
                    <a:pt x="3430" y="4768"/>
                    <a:pt x="3645" y="4712"/>
                  </a:cubicBezTo>
                  <a:cubicBezTo>
                    <a:pt x="4931" y="4391"/>
                    <a:pt x="5695" y="3064"/>
                    <a:pt x="5373" y="1798"/>
                  </a:cubicBezTo>
                  <a:cubicBezTo>
                    <a:pt x="5068" y="631"/>
                    <a:pt x="4052" y="1"/>
                    <a:pt x="3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736220" y="1563536"/>
              <a:ext cx="378160" cy="357614"/>
            </a:xfrm>
            <a:custGeom>
              <a:avLst/>
              <a:gdLst/>
              <a:ahLst/>
              <a:cxnLst/>
              <a:rect l="l" t="t" r="r" b="b"/>
              <a:pathLst>
                <a:path w="10712" h="10130" extrusionOk="0">
                  <a:moveTo>
                    <a:pt x="5245" y="525"/>
                  </a:moveTo>
                  <a:lnTo>
                    <a:pt x="5225" y="545"/>
                  </a:lnTo>
                  <a:cubicBezTo>
                    <a:pt x="5239" y="545"/>
                    <a:pt x="5252" y="545"/>
                    <a:pt x="5265" y="545"/>
                  </a:cubicBezTo>
                  <a:cubicBezTo>
                    <a:pt x="7539" y="545"/>
                    <a:pt x="9467" y="2246"/>
                    <a:pt x="9747" y="4503"/>
                  </a:cubicBezTo>
                  <a:cubicBezTo>
                    <a:pt x="10048" y="6774"/>
                    <a:pt x="8601" y="8904"/>
                    <a:pt x="6371" y="9487"/>
                  </a:cubicBezTo>
                  <a:cubicBezTo>
                    <a:pt x="5989" y="9585"/>
                    <a:pt x="5607" y="9631"/>
                    <a:pt x="5230" y="9631"/>
                  </a:cubicBezTo>
                  <a:cubicBezTo>
                    <a:pt x="3209" y="9631"/>
                    <a:pt x="1370" y="8281"/>
                    <a:pt x="845" y="6232"/>
                  </a:cubicBezTo>
                  <a:cubicBezTo>
                    <a:pt x="81" y="3338"/>
                    <a:pt x="2251" y="525"/>
                    <a:pt x="5245" y="525"/>
                  </a:cubicBezTo>
                  <a:close/>
                  <a:moveTo>
                    <a:pt x="5248" y="1"/>
                  </a:moveTo>
                  <a:cubicBezTo>
                    <a:pt x="5034" y="1"/>
                    <a:pt x="4819" y="14"/>
                    <a:pt x="4602" y="42"/>
                  </a:cubicBezTo>
                  <a:cubicBezTo>
                    <a:pt x="1950" y="384"/>
                    <a:pt x="1" y="2715"/>
                    <a:pt x="182" y="5388"/>
                  </a:cubicBezTo>
                  <a:cubicBezTo>
                    <a:pt x="342" y="8060"/>
                    <a:pt x="2553" y="10130"/>
                    <a:pt x="5245" y="10130"/>
                  </a:cubicBezTo>
                  <a:cubicBezTo>
                    <a:pt x="5667" y="10130"/>
                    <a:pt x="6089" y="10070"/>
                    <a:pt x="6511" y="9969"/>
                  </a:cubicBezTo>
                  <a:cubicBezTo>
                    <a:pt x="9104" y="9306"/>
                    <a:pt x="10711" y="6734"/>
                    <a:pt x="10209" y="4102"/>
                  </a:cubicBezTo>
                  <a:cubicBezTo>
                    <a:pt x="9748" y="1704"/>
                    <a:pt x="7628" y="1"/>
                    <a:pt x="5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97" name="Google Shape;197;p18"/>
          <p:cNvCxnSpPr/>
          <p:nvPr/>
        </p:nvCxnSpPr>
        <p:spPr>
          <a:xfrm>
            <a:off x="5835891" y="2084700"/>
            <a:ext cx="0" cy="495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8"/>
          <p:cNvSpPr/>
          <p:nvPr/>
        </p:nvSpPr>
        <p:spPr>
          <a:xfrm>
            <a:off x="1897850" y="2085751"/>
            <a:ext cx="3470241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2400" kern="0" dirty="0">
                <a:solidFill>
                  <a:srgbClr val="159AC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Dubrovnik visitors</a:t>
            </a:r>
            <a:endParaRPr sz="2400" kern="0" dirty="0">
              <a:solidFill>
                <a:srgbClr val="159AC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03" name="Google Shape;203;p18"/>
          <p:cNvCxnSpPr/>
          <p:nvPr/>
        </p:nvCxnSpPr>
        <p:spPr>
          <a:xfrm rot="10800000">
            <a:off x="2893896" y="3861500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04" name="Google Shape;204;p18"/>
          <p:cNvGrpSpPr/>
          <p:nvPr/>
        </p:nvGrpSpPr>
        <p:grpSpPr>
          <a:xfrm>
            <a:off x="2418256" y="3623081"/>
            <a:ext cx="504213" cy="476819"/>
            <a:chOff x="1813692" y="2717311"/>
            <a:chExt cx="378160" cy="357614"/>
          </a:xfrm>
        </p:grpSpPr>
        <p:sp>
          <p:nvSpPr>
            <p:cNvPr id="205" name="Google Shape;205;p18"/>
            <p:cNvSpPr/>
            <p:nvPr/>
          </p:nvSpPr>
          <p:spPr>
            <a:xfrm>
              <a:off x="1891460" y="2812093"/>
              <a:ext cx="201048" cy="169275"/>
            </a:xfrm>
            <a:custGeom>
              <a:avLst/>
              <a:gdLst/>
              <a:ahLst/>
              <a:cxnLst/>
              <a:rect l="l" t="t" r="r" b="b"/>
              <a:pathLst>
                <a:path w="5695" h="4795" extrusionOk="0">
                  <a:moveTo>
                    <a:pt x="3031" y="1"/>
                  </a:moveTo>
                  <a:cubicBezTo>
                    <a:pt x="2240" y="1"/>
                    <a:pt x="1446" y="378"/>
                    <a:pt x="973" y="1175"/>
                  </a:cubicBezTo>
                  <a:cubicBezTo>
                    <a:pt x="0" y="2832"/>
                    <a:pt x="1254" y="4795"/>
                    <a:pt x="3015" y="4795"/>
                  </a:cubicBezTo>
                  <a:cubicBezTo>
                    <a:pt x="3219" y="4795"/>
                    <a:pt x="3430" y="4768"/>
                    <a:pt x="3645" y="4712"/>
                  </a:cubicBezTo>
                  <a:cubicBezTo>
                    <a:pt x="4931" y="4391"/>
                    <a:pt x="5695" y="3064"/>
                    <a:pt x="5373" y="1798"/>
                  </a:cubicBezTo>
                  <a:cubicBezTo>
                    <a:pt x="5068" y="631"/>
                    <a:pt x="4052" y="1"/>
                    <a:pt x="3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813692" y="2717311"/>
              <a:ext cx="378160" cy="357614"/>
            </a:xfrm>
            <a:custGeom>
              <a:avLst/>
              <a:gdLst/>
              <a:ahLst/>
              <a:cxnLst/>
              <a:rect l="l" t="t" r="r" b="b"/>
              <a:pathLst>
                <a:path w="10712" h="10130" extrusionOk="0">
                  <a:moveTo>
                    <a:pt x="5245" y="525"/>
                  </a:moveTo>
                  <a:lnTo>
                    <a:pt x="5225" y="545"/>
                  </a:lnTo>
                  <a:cubicBezTo>
                    <a:pt x="5239" y="545"/>
                    <a:pt x="5252" y="545"/>
                    <a:pt x="5265" y="545"/>
                  </a:cubicBezTo>
                  <a:cubicBezTo>
                    <a:pt x="7539" y="545"/>
                    <a:pt x="9467" y="2246"/>
                    <a:pt x="9747" y="4503"/>
                  </a:cubicBezTo>
                  <a:cubicBezTo>
                    <a:pt x="10048" y="6774"/>
                    <a:pt x="8601" y="8904"/>
                    <a:pt x="6371" y="9487"/>
                  </a:cubicBezTo>
                  <a:cubicBezTo>
                    <a:pt x="5989" y="9585"/>
                    <a:pt x="5607" y="9631"/>
                    <a:pt x="5230" y="9631"/>
                  </a:cubicBezTo>
                  <a:cubicBezTo>
                    <a:pt x="3209" y="9631"/>
                    <a:pt x="1370" y="8281"/>
                    <a:pt x="845" y="6232"/>
                  </a:cubicBezTo>
                  <a:cubicBezTo>
                    <a:pt x="81" y="3338"/>
                    <a:pt x="2251" y="525"/>
                    <a:pt x="5245" y="525"/>
                  </a:cubicBezTo>
                  <a:close/>
                  <a:moveTo>
                    <a:pt x="5248" y="1"/>
                  </a:moveTo>
                  <a:cubicBezTo>
                    <a:pt x="5034" y="1"/>
                    <a:pt x="4819" y="14"/>
                    <a:pt x="4602" y="42"/>
                  </a:cubicBezTo>
                  <a:cubicBezTo>
                    <a:pt x="1950" y="384"/>
                    <a:pt x="1" y="2715"/>
                    <a:pt x="182" y="5388"/>
                  </a:cubicBezTo>
                  <a:cubicBezTo>
                    <a:pt x="342" y="8060"/>
                    <a:pt x="2553" y="10130"/>
                    <a:pt x="5245" y="10130"/>
                  </a:cubicBezTo>
                  <a:cubicBezTo>
                    <a:pt x="5667" y="10130"/>
                    <a:pt x="6089" y="10070"/>
                    <a:pt x="6511" y="9969"/>
                  </a:cubicBezTo>
                  <a:cubicBezTo>
                    <a:pt x="9104" y="9306"/>
                    <a:pt x="10711" y="6734"/>
                    <a:pt x="10209" y="4102"/>
                  </a:cubicBezTo>
                  <a:cubicBezTo>
                    <a:pt x="9748" y="1704"/>
                    <a:pt x="7628" y="1"/>
                    <a:pt x="5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07" name="Google Shape;207;p18"/>
          <p:cNvCxnSpPr/>
          <p:nvPr/>
        </p:nvCxnSpPr>
        <p:spPr>
          <a:xfrm>
            <a:off x="8186511" y="3626700"/>
            <a:ext cx="0" cy="495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18"/>
          <p:cNvCxnSpPr/>
          <p:nvPr/>
        </p:nvCxnSpPr>
        <p:spPr>
          <a:xfrm rot="10800000">
            <a:off x="4324967" y="5399885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14" name="Google Shape;214;p18"/>
          <p:cNvGrpSpPr/>
          <p:nvPr/>
        </p:nvGrpSpPr>
        <p:grpSpPr>
          <a:xfrm>
            <a:off x="3849327" y="5161465"/>
            <a:ext cx="504213" cy="476819"/>
            <a:chOff x="3117612" y="3871099"/>
            <a:chExt cx="378160" cy="357614"/>
          </a:xfrm>
        </p:grpSpPr>
        <p:sp>
          <p:nvSpPr>
            <p:cNvPr id="215" name="Google Shape;215;p18"/>
            <p:cNvSpPr/>
            <p:nvPr/>
          </p:nvSpPr>
          <p:spPr>
            <a:xfrm>
              <a:off x="3195380" y="3965882"/>
              <a:ext cx="201048" cy="169275"/>
            </a:xfrm>
            <a:custGeom>
              <a:avLst/>
              <a:gdLst/>
              <a:ahLst/>
              <a:cxnLst/>
              <a:rect l="l" t="t" r="r" b="b"/>
              <a:pathLst>
                <a:path w="5695" h="4795" extrusionOk="0">
                  <a:moveTo>
                    <a:pt x="3031" y="1"/>
                  </a:moveTo>
                  <a:cubicBezTo>
                    <a:pt x="2240" y="1"/>
                    <a:pt x="1446" y="378"/>
                    <a:pt x="973" y="1175"/>
                  </a:cubicBezTo>
                  <a:cubicBezTo>
                    <a:pt x="0" y="2832"/>
                    <a:pt x="1254" y="4795"/>
                    <a:pt x="3015" y="4795"/>
                  </a:cubicBezTo>
                  <a:cubicBezTo>
                    <a:pt x="3219" y="4795"/>
                    <a:pt x="3430" y="4768"/>
                    <a:pt x="3645" y="4712"/>
                  </a:cubicBezTo>
                  <a:cubicBezTo>
                    <a:pt x="4931" y="4391"/>
                    <a:pt x="5695" y="3064"/>
                    <a:pt x="5373" y="1798"/>
                  </a:cubicBezTo>
                  <a:cubicBezTo>
                    <a:pt x="5068" y="631"/>
                    <a:pt x="4052" y="1"/>
                    <a:pt x="3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3117612" y="3871099"/>
              <a:ext cx="378160" cy="357614"/>
            </a:xfrm>
            <a:custGeom>
              <a:avLst/>
              <a:gdLst/>
              <a:ahLst/>
              <a:cxnLst/>
              <a:rect l="l" t="t" r="r" b="b"/>
              <a:pathLst>
                <a:path w="10712" h="10130" extrusionOk="0">
                  <a:moveTo>
                    <a:pt x="5245" y="525"/>
                  </a:moveTo>
                  <a:lnTo>
                    <a:pt x="5225" y="545"/>
                  </a:lnTo>
                  <a:cubicBezTo>
                    <a:pt x="5239" y="545"/>
                    <a:pt x="5252" y="545"/>
                    <a:pt x="5265" y="545"/>
                  </a:cubicBezTo>
                  <a:cubicBezTo>
                    <a:pt x="7539" y="545"/>
                    <a:pt x="9467" y="2246"/>
                    <a:pt x="9747" y="4503"/>
                  </a:cubicBezTo>
                  <a:cubicBezTo>
                    <a:pt x="10048" y="6774"/>
                    <a:pt x="8601" y="8904"/>
                    <a:pt x="6371" y="9487"/>
                  </a:cubicBezTo>
                  <a:cubicBezTo>
                    <a:pt x="5989" y="9585"/>
                    <a:pt x="5607" y="9631"/>
                    <a:pt x="5230" y="9631"/>
                  </a:cubicBezTo>
                  <a:cubicBezTo>
                    <a:pt x="3209" y="9631"/>
                    <a:pt x="1370" y="8281"/>
                    <a:pt x="845" y="6232"/>
                  </a:cubicBezTo>
                  <a:cubicBezTo>
                    <a:pt x="81" y="3338"/>
                    <a:pt x="2251" y="525"/>
                    <a:pt x="5245" y="525"/>
                  </a:cubicBezTo>
                  <a:close/>
                  <a:moveTo>
                    <a:pt x="5248" y="1"/>
                  </a:moveTo>
                  <a:cubicBezTo>
                    <a:pt x="5034" y="1"/>
                    <a:pt x="4819" y="14"/>
                    <a:pt x="4602" y="42"/>
                  </a:cubicBezTo>
                  <a:cubicBezTo>
                    <a:pt x="1950" y="384"/>
                    <a:pt x="1" y="2715"/>
                    <a:pt x="182" y="5388"/>
                  </a:cubicBezTo>
                  <a:cubicBezTo>
                    <a:pt x="342" y="8060"/>
                    <a:pt x="2553" y="10130"/>
                    <a:pt x="5245" y="10130"/>
                  </a:cubicBezTo>
                  <a:cubicBezTo>
                    <a:pt x="5667" y="10130"/>
                    <a:pt x="6089" y="10070"/>
                    <a:pt x="6511" y="9969"/>
                  </a:cubicBezTo>
                  <a:cubicBezTo>
                    <a:pt x="9104" y="9306"/>
                    <a:pt x="10711" y="6734"/>
                    <a:pt x="10209" y="4102"/>
                  </a:cubicBezTo>
                  <a:cubicBezTo>
                    <a:pt x="9748" y="1704"/>
                    <a:pt x="7628" y="1"/>
                    <a:pt x="5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17" name="Google Shape;217;p18"/>
          <p:cNvCxnSpPr/>
          <p:nvPr/>
        </p:nvCxnSpPr>
        <p:spPr>
          <a:xfrm>
            <a:off x="10186623" y="5168300"/>
            <a:ext cx="0" cy="4952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203;p18">
            <a:extLst>
              <a:ext uri="{FF2B5EF4-FFF2-40B4-BE49-F238E27FC236}">
                <a16:creationId xmlns:a16="http://schemas.microsoft.com/office/drawing/2014/main" id="{5F674086-25F3-4C36-B124-6A250613732E}"/>
              </a:ext>
            </a:extLst>
          </p:cNvPr>
          <p:cNvCxnSpPr/>
          <p:nvPr/>
        </p:nvCxnSpPr>
        <p:spPr>
          <a:xfrm rot="10800000">
            <a:off x="5835891" y="3879249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9" name="Google Shape;209;p18"/>
          <p:cNvSpPr/>
          <p:nvPr/>
        </p:nvSpPr>
        <p:spPr>
          <a:xfrm>
            <a:off x="3334479" y="3624127"/>
            <a:ext cx="4330348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2400" kern="0" dirty="0">
                <a:solidFill>
                  <a:srgbClr val="3FABA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Dubrovnik Card</a:t>
            </a:r>
            <a:r>
              <a:rPr lang="hr-HR" sz="2400" dirty="0">
                <a:solidFill>
                  <a:srgbClr val="3FABA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– web stranica</a:t>
            </a:r>
            <a:endParaRPr sz="2400" kern="0" dirty="0">
              <a:solidFill>
                <a:srgbClr val="3FABA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2" name="Google Shape;213;p18">
            <a:extLst>
              <a:ext uri="{FF2B5EF4-FFF2-40B4-BE49-F238E27FC236}">
                <a16:creationId xmlns:a16="http://schemas.microsoft.com/office/drawing/2014/main" id="{07D7ED7E-AA14-4E7D-BCDB-952E21B46A08}"/>
              </a:ext>
            </a:extLst>
          </p:cNvPr>
          <p:cNvCxnSpPr/>
          <p:nvPr/>
        </p:nvCxnSpPr>
        <p:spPr>
          <a:xfrm rot="10800000">
            <a:off x="7839423" y="5399885"/>
            <a:ext cx="2347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9" name="Google Shape;219;p18"/>
          <p:cNvSpPr/>
          <p:nvPr/>
        </p:nvSpPr>
        <p:spPr>
          <a:xfrm>
            <a:off x="4765549" y="5162501"/>
            <a:ext cx="4955539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hr-HR" sz="2400" dirty="0">
                <a:solidFill>
                  <a:srgbClr val="F8AA2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Dubrovnik Card – mobilna aplikacija</a:t>
            </a:r>
            <a:endParaRPr sz="2400" kern="0" dirty="0">
              <a:solidFill>
                <a:srgbClr val="F8AA2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AFB8-91BE-41EF-981E-3C792125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17" y="403289"/>
            <a:ext cx="9601200" cy="1303870"/>
          </a:xfrm>
        </p:spPr>
        <p:txBody>
          <a:bodyPr/>
          <a:lstStyle/>
          <a:p>
            <a:r>
              <a:rPr lang="hr-HR" dirty="0"/>
              <a:t>Dubrovnik visitors</a:t>
            </a:r>
          </a:p>
        </p:txBody>
      </p:sp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00A79F2E-DFA3-443B-839E-D3DCA3A00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"/>
          <a:stretch/>
        </p:blipFill>
        <p:spPr>
          <a:xfrm>
            <a:off x="9357567" y="308864"/>
            <a:ext cx="2362419" cy="639273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D7AD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386A3AB-CA6D-46FA-99F2-5F50A38B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67" y="1625147"/>
            <a:ext cx="2593104" cy="50764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D7AD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1590D4-BBDE-47BB-A951-31EE6CA04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367" y="1625147"/>
            <a:ext cx="2593104" cy="508193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D7AD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DB14A5-EAA7-49B6-A9C7-E244002FE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5" y="1614173"/>
            <a:ext cx="2593104" cy="508742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D7AD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507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B51472-DD47-453C-94F6-FD28F345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CILJEVI 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RAZVOJ DUBROVAČKE KARTICE 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94BB27-2D5D-4AE5-B7CB-CC085A9B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Monopol</a:t>
            </a:r>
          </a:p>
          <a:p>
            <a:r>
              <a:rPr lang="hr-HR" dirty="0"/>
              <a:t>Postojeće stanje </a:t>
            </a:r>
          </a:p>
          <a:p>
            <a:r>
              <a:rPr lang="hr-HR" dirty="0"/>
              <a:t>Novi sadržaji </a:t>
            </a:r>
          </a:p>
          <a:p>
            <a:r>
              <a:rPr lang="hr-HR" dirty="0"/>
              <a:t>Digitalizacija </a:t>
            </a:r>
          </a:p>
          <a:p>
            <a:r>
              <a:rPr lang="hr-HR" dirty="0"/>
              <a:t>Totalni marketing </a:t>
            </a:r>
          </a:p>
          <a:p>
            <a:r>
              <a:rPr lang="hr-HR" dirty="0"/>
              <a:t>Nove kartice </a:t>
            </a:r>
          </a:p>
          <a:p>
            <a:r>
              <a:rPr lang="hr-HR" dirty="0"/>
              <a:t>EU fondovi </a:t>
            </a:r>
          </a:p>
          <a:p>
            <a:r>
              <a:rPr lang="hr-HR" dirty="0"/>
              <a:t>Ciljevi i cijene </a:t>
            </a:r>
          </a:p>
          <a:p>
            <a:r>
              <a:rPr lang="hr-HR" dirty="0"/>
              <a:t>Usporedba sa hrvatskim i dubrovačkim proračunom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473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6710-CCA2-4C76-A75C-0997566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66" y="660854"/>
            <a:ext cx="9601200" cy="1303870"/>
          </a:xfrm>
        </p:spPr>
        <p:txBody>
          <a:bodyPr/>
          <a:lstStyle/>
          <a:p>
            <a:r>
              <a:rPr lang="hr-HR" dirty="0"/>
              <a:t>Dubrovnik card – web stranica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615FBB-DC0A-41FA-8CC5-016B9E79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54" y="1900735"/>
            <a:ext cx="8966423" cy="429641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C1F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44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5CD4-9BAD-4BEA-9084-5BF7B0BE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70" y="246700"/>
            <a:ext cx="9601200" cy="1303870"/>
          </a:xfrm>
        </p:spPr>
        <p:txBody>
          <a:bodyPr/>
          <a:lstStyle/>
          <a:p>
            <a:r>
              <a:rPr lang="hr-HR" dirty="0"/>
              <a:t>Dubrovnik card – mobilna aplikacija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857E494-28BC-49F9-B678-B1B7BFB26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51177" y="1279357"/>
            <a:ext cx="2483191" cy="52537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29C8E9-586E-488D-9E6A-9553C445E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" b="-1"/>
          <a:stretch/>
        </p:blipFill>
        <p:spPr>
          <a:xfrm>
            <a:off x="3380248" y="1279357"/>
            <a:ext cx="2493481" cy="52578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D46E902-68E8-42D3-B473-CA5E1FE39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"/>
          <a:stretch/>
        </p:blipFill>
        <p:spPr>
          <a:xfrm>
            <a:off x="6419609" y="1279357"/>
            <a:ext cx="2491304" cy="52537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08D8A6B9-9062-40B0-B6A4-93AC36C7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631" y="1279358"/>
            <a:ext cx="2483192" cy="52537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566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AFCE-4258-43D1-8C79-F0C89EC3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07" y="523247"/>
            <a:ext cx="9601200" cy="1303870"/>
          </a:xfrm>
        </p:spPr>
        <p:txBody>
          <a:bodyPr/>
          <a:lstStyle/>
          <a:p>
            <a:r>
              <a:rPr lang="hr-HR" dirty="0"/>
              <a:t>Analiza postojećih rješenja</a:t>
            </a:r>
          </a:p>
        </p:txBody>
      </p:sp>
      <p:graphicFrame>
        <p:nvGraphicFramePr>
          <p:cNvPr id="3" name="Google Shape;1114;p47">
            <a:extLst>
              <a:ext uri="{FF2B5EF4-FFF2-40B4-BE49-F238E27FC236}">
                <a16:creationId xmlns:a16="http://schemas.microsoft.com/office/drawing/2014/main" id="{7DDFC0C4-6AE8-480A-9AFE-592A19A9E0FF}"/>
              </a:ext>
            </a:extLst>
          </p:cNvPr>
          <p:cNvGraphicFramePr/>
          <p:nvPr/>
        </p:nvGraphicFramePr>
        <p:xfrm>
          <a:off x="1802265" y="2291603"/>
          <a:ext cx="8584345" cy="38444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1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9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accent1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WEB</a:t>
                      </a:r>
                      <a:endParaRPr sz="2000" dirty="0">
                        <a:solidFill>
                          <a:schemeClr val="accent1"/>
                        </a:solidFill>
                        <a:latin typeface="Fira Sans Extra Condensed Medium" panose="020B060402020202020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129173" marR="129173" marT="129173" marB="129173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accent2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MOBILE</a:t>
                      </a:r>
                      <a:endParaRPr sz="2000" dirty="0">
                        <a:solidFill>
                          <a:schemeClr val="accent2"/>
                        </a:solidFill>
                        <a:latin typeface="Fira Sans Extra Condensed Medium" panose="020B060402020202020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129173" marR="129173" marT="129173" marB="129173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REALTIME</a:t>
                      </a:r>
                      <a:br>
                        <a:rPr lang="hr-HR" sz="2000" dirty="0">
                          <a:solidFill>
                            <a:schemeClr val="accent6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</a:br>
                      <a:r>
                        <a:rPr lang="hr-HR" sz="2000" dirty="0">
                          <a:solidFill>
                            <a:schemeClr val="accent6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DATA</a:t>
                      </a:r>
                      <a:endParaRPr sz="2000" dirty="0">
                        <a:solidFill>
                          <a:schemeClr val="accent6"/>
                        </a:solidFill>
                        <a:latin typeface="Fira Sans Extra Condensed Medium" panose="020B060402020202020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129173" marR="129173" marT="129173" marB="129173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accent4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$ DUBROVNIK CARD</a:t>
                      </a:r>
                      <a:endParaRPr sz="2000" dirty="0">
                        <a:solidFill>
                          <a:schemeClr val="accent4"/>
                        </a:solidFill>
                        <a:latin typeface="Fira Sans Extra Condensed Medium" panose="020B0604020202020204" charset="0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129173" marR="129173" marT="129173" marB="129173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</a:rPr>
                        <a:t>2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</a:rPr>
                        <a:t>3*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</a:rPr>
                        <a:t>1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</a:rPr>
                        <a:t>1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7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DUBROVNIK VISITORS</a:t>
                      </a:r>
                    </a:p>
                  </a:txBody>
                  <a:tcPr marL="129173" marR="129173" marT="129173" marB="129173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7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  <a:sym typeface="Oswald"/>
                        </a:rPr>
                        <a:t>DC – WEB STRANICA</a:t>
                      </a:r>
                      <a:endParaRPr lang="hr-HR" sz="2000" dirty="0"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700" dirty="0">
                          <a:solidFill>
                            <a:schemeClr val="dk1"/>
                          </a:solidFill>
                          <a:latin typeface="Fira Sans Extra Condensed Medium" panose="020B0604020202020204" charset="0"/>
                          <a:ea typeface="Oswald"/>
                          <a:cs typeface="Oswald"/>
                          <a:sym typeface="Oswald"/>
                        </a:rPr>
                        <a:t>DC - APLIKACIJA</a:t>
                      </a:r>
                      <a:endParaRPr lang="hr-HR" sz="2000" dirty="0"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Fira Sans Extra Condensed Medium" panose="020B0604020202020204" charset="0"/>
                      </a:endParaRPr>
                    </a:p>
                  </a:txBody>
                  <a:tcPr marL="129173" marR="129173" marT="129173" marB="129173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oogle Shape;1118;p47">
            <a:extLst>
              <a:ext uri="{FF2B5EF4-FFF2-40B4-BE49-F238E27FC236}">
                <a16:creationId xmlns:a16="http://schemas.microsoft.com/office/drawing/2014/main" id="{761E8BA1-CD0C-4395-981E-4798085EC28A}"/>
              </a:ext>
            </a:extLst>
          </p:cNvPr>
          <p:cNvGrpSpPr/>
          <p:nvPr/>
        </p:nvGrpSpPr>
        <p:grpSpPr>
          <a:xfrm>
            <a:off x="7562032" y="1813985"/>
            <a:ext cx="481339" cy="477639"/>
            <a:chOff x="-48266125" y="1973375"/>
            <a:chExt cx="302450" cy="300125"/>
          </a:xfrm>
        </p:grpSpPr>
        <p:sp>
          <p:nvSpPr>
            <p:cNvPr id="8" name="Google Shape;1119;p47">
              <a:extLst>
                <a:ext uri="{FF2B5EF4-FFF2-40B4-BE49-F238E27FC236}">
                  <a16:creationId xmlns:a16="http://schemas.microsoft.com/office/drawing/2014/main" id="{F9CAEBF6-E475-4733-A363-DDAACAF27A21}"/>
                </a:ext>
              </a:extLst>
            </p:cNvPr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20;p47">
              <a:extLst>
                <a:ext uri="{FF2B5EF4-FFF2-40B4-BE49-F238E27FC236}">
                  <a16:creationId xmlns:a16="http://schemas.microsoft.com/office/drawing/2014/main" id="{242A4FA1-54A6-4C46-A41F-8AFB5576FE9F}"/>
                </a:ext>
              </a:extLst>
            </p:cNvPr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21;p47">
              <a:extLst>
                <a:ext uri="{FF2B5EF4-FFF2-40B4-BE49-F238E27FC236}">
                  <a16:creationId xmlns:a16="http://schemas.microsoft.com/office/drawing/2014/main" id="{FF4688B9-0040-4ADE-A902-EEFF9435D154}"/>
                </a:ext>
              </a:extLst>
            </p:cNvPr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22;p47">
              <a:extLst>
                <a:ext uri="{FF2B5EF4-FFF2-40B4-BE49-F238E27FC236}">
                  <a16:creationId xmlns:a16="http://schemas.microsoft.com/office/drawing/2014/main" id="{C185C0A0-F5AD-4B46-8939-B74DA5339D8E}"/>
                </a:ext>
              </a:extLst>
            </p:cNvPr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23;p47">
              <a:extLst>
                <a:ext uri="{FF2B5EF4-FFF2-40B4-BE49-F238E27FC236}">
                  <a16:creationId xmlns:a16="http://schemas.microsoft.com/office/drawing/2014/main" id="{446E2BC0-C568-428E-8D66-73BEC6E39E31}"/>
                </a:ext>
              </a:extLst>
            </p:cNvPr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124;p47">
              <a:extLst>
                <a:ext uri="{FF2B5EF4-FFF2-40B4-BE49-F238E27FC236}">
                  <a16:creationId xmlns:a16="http://schemas.microsoft.com/office/drawing/2014/main" id="{A71FF765-DE82-48EB-BBBB-9D63745C8173}"/>
                </a:ext>
              </a:extLst>
            </p:cNvPr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Google Shape;1125;p47">
            <a:extLst>
              <a:ext uri="{FF2B5EF4-FFF2-40B4-BE49-F238E27FC236}">
                <a16:creationId xmlns:a16="http://schemas.microsoft.com/office/drawing/2014/main" id="{A3889D8C-9B97-410E-958D-63F230A99202}"/>
              </a:ext>
            </a:extLst>
          </p:cNvPr>
          <p:cNvSpPr/>
          <p:nvPr/>
        </p:nvSpPr>
        <p:spPr>
          <a:xfrm>
            <a:off x="4151756" y="1814005"/>
            <a:ext cx="478872" cy="477599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" name="Google Shape;1126;p47">
            <a:extLst>
              <a:ext uri="{FF2B5EF4-FFF2-40B4-BE49-F238E27FC236}">
                <a16:creationId xmlns:a16="http://schemas.microsoft.com/office/drawing/2014/main" id="{7FB35E74-8005-47CC-8CDB-9147154F8292}"/>
              </a:ext>
            </a:extLst>
          </p:cNvPr>
          <p:cNvGrpSpPr/>
          <p:nvPr/>
        </p:nvGrpSpPr>
        <p:grpSpPr>
          <a:xfrm>
            <a:off x="5942754" y="1813387"/>
            <a:ext cx="307153" cy="478832"/>
            <a:chOff x="-47842400" y="2342000"/>
            <a:chExt cx="193000" cy="300875"/>
          </a:xfrm>
        </p:grpSpPr>
        <p:sp>
          <p:nvSpPr>
            <p:cNvPr id="16" name="Google Shape;1127;p47">
              <a:extLst>
                <a:ext uri="{FF2B5EF4-FFF2-40B4-BE49-F238E27FC236}">
                  <a16:creationId xmlns:a16="http://schemas.microsoft.com/office/drawing/2014/main" id="{3D608949-834A-45DF-B7B2-664431C75963}"/>
                </a:ext>
              </a:extLst>
            </p:cNvPr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28;p47">
              <a:extLst>
                <a:ext uri="{FF2B5EF4-FFF2-40B4-BE49-F238E27FC236}">
                  <a16:creationId xmlns:a16="http://schemas.microsoft.com/office/drawing/2014/main" id="{BF4011B8-D384-46D4-8202-923401D782DE}"/>
                </a:ext>
              </a:extLst>
            </p:cNvPr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29;p47">
              <a:extLst>
                <a:ext uri="{FF2B5EF4-FFF2-40B4-BE49-F238E27FC236}">
                  <a16:creationId xmlns:a16="http://schemas.microsoft.com/office/drawing/2014/main" id="{5A7E507E-7550-44E3-93A1-44AB1041DC19}"/>
                </a:ext>
              </a:extLst>
            </p:cNvPr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7" name="Google Shape;10594;p77">
            <a:extLst>
              <a:ext uri="{FF2B5EF4-FFF2-40B4-BE49-F238E27FC236}">
                <a16:creationId xmlns:a16="http://schemas.microsoft.com/office/drawing/2014/main" id="{0F14F570-B018-4CE5-9881-61726F0BB7B3}"/>
              </a:ext>
            </a:extLst>
          </p:cNvPr>
          <p:cNvGrpSpPr/>
          <p:nvPr/>
        </p:nvGrpSpPr>
        <p:grpSpPr>
          <a:xfrm>
            <a:off x="9159529" y="1807100"/>
            <a:ext cx="493217" cy="491405"/>
            <a:chOff x="-63666550" y="2278975"/>
            <a:chExt cx="319800" cy="318625"/>
          </a:xfrm>
          <a:solidFill>
            <a:srgbClr val="F8AA25"/>
          </a:solidFill>
        </p:grpSpPr>
        <p:sp>
          <p:nvSpPr>
            <p:cNvPr id="68" name="Google Shape;10595;p77">
              <a:extLst>
                <a:ext uri="{FF2B5EF4-FFF2-40B4-BE49-F238E27FC236}">
                  <a16:creationId xmlns:a16="http://schemas.microsoft.com/office/drawing/2014/main" id="{B45E8AEB-14AB-48A6-9910-CD1608C234D7}"/>
                </a:ext>
              </a:extLst>
            </p:cNvPr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596;p77">
              <a:extLst>
                <a:ext uri="{FF2B5EF4-FFF2-40B4-BE49-F238E27FC236}">
                  <a16:creationId xmlns:a16="http://schemas.microsoft.com/office/drawing/2014/main" id="{5A2567D1-F27E-4A0B-8FBE-6646350460C0}"/>
                </a:ext>
              </a:extLst>
            </p:cNvPr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" name="Google Shape;1133;p47">
            <a:extLst>
              <a:ext uri="{FF2B5EF4-FFF2-40B4-BE49-F238E27FC236}">
                <a16:creationId xmlns:a16="http://schemas.microsoft.com/office/drawing/2014/main" id="{B2C32A62-10EB-44F0-9DE0-E9D46C015B9D}"/>
              </a:ext>
            </a:extLst>
          </p:cNvPr>
          <p:cNvGrpSpPr/>
          <p:nvPr/>
        </p:nvGrpSpPr>
        <p:grpSpPr>
          <a:xfrm>
            <a:off x="9293232" y="5613853"/>
            <a:ext cx="410979" cy="410979"/>
            <a:chOff x="2081650" y="4993750"/>
            <a:chExt cx="483125" cy="483125"/>
          </a:xfrm>
          <a:solidFill>
            <a:srgbClr val="E94974"/>
          </a:solidFill>
        </p:grpSpPr>
        <p:sp>
          <p:nvSpPr>
            <p:cNvPr id="71" name="Google Shape;1134;p47">
              <a:extLst>
                <a:ext uri="{FF2B5EF4-FFF2-40B4-BE49-F238E27FC236}">
                  <a16:creationId xmlns:a16="http://schemas.microsoft.com/office/drawing/2014/main" id="{F440E438-DA7E-4F56-B819-114F1492FE35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2" name="Google Shape;1135;p47">
              <a:extLst>
                <a:ext uri="{FF2B5EF4-FFF2-40B4-BE49-F238E27FC236}">
                  <a16:creationId xmlns:a16="http://schemas.microsoft.com/office/drawing/2014/main" id="{D05B7864-6A3A-44F4-9C16-32BE509B8176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73" name="Google Shape;1130;p47">
            <a:extLst>
              <a:ext uri="{FF2B5EF4-FFF2-40B4-BE49-F238E27FC236}">
                <a16:creationId xmlns:a16="http://schemas.microsoft.com/office/drawing/2014/main" id="{447AE709-A8FC-47AE-8430-50B6F92CB901}"/>
              </a:ext>
            </a:extLst>
          </p:cNvPr>
          <p:cNvGrpSpPr/>
          <p:nvPr/>
        </p:nvGrpSpPr>
        <p:grpSpPr>
          <a:xfrm>
            <a:off x="5888949" y="4086043"/>
            <a:ext cx="410979" cy="410979"/>
            <a:chOff x="1487200" y="4993750"/>
            <a:chExt cx="483125" cy="483125"/>
          </a:xfrm>
          <a:solidFill>
            <a:srgbClr val="F8AA25"/>
          </a:solidFill>
        </p:grpSpPr>
        <p:sp>
          <p:nvSpPr>
            <p:cNvPr id="74" name="Google Shape;1131;p47">
              <a:extLst>
                <a:ext uri="{FF2B5EF4-FFF2-40B4-BE49-F238E27FC236}">
                  <a16:creationId xmlns:a16="http://schemas.microsoft.com/office/drawing/2014/main" id="{3F68B166-9898-4CCC-A63F-564635135067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5" name="Google Shape;1132;p47">
              <a:extLst>
                <a:ext uri="{FF2B5EF4-FFF2-40B4-BE49-F238E27FC236}">
                  <a16:creationId xmlns:a16="http://schemas.microsoft.com/office/drawing/2014/main" id="{DADC8091-8729-4335-A61B-887F53F85F13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76" name="Google Shape;1130;p47">
            <a:extLst>
              <a:ext uri="{FF2B5EF4-FFF2-40B4-BE49-F238E27FC236}">
                <a16:creationId xmlns:a16="http://schemas.microsoft.com/office/drawing/2014/main" id="{7BD00D7A-FB8E-4AFC-99D6-D86585631B32}"/>
              </a:ext>
            </a:extLst>
          </p:cNvPr>
          <p:cNvGrpSpPr/>
          <p:nvPr/>
        </p:nvGrpSpPr>
        <p:grpSpPr>
          <a:xfrm>
            <a:off x="4185703" y="4851899"/>
            <a:ext cx="410979" cy="410979"/>
            <a:chOff x="1487200" y="4993750"/>
            <a:chExt cx="483125" cy="483125"/>
          </a:xfrm>
          <a:solidFill>
            <a:srgbClr val="63BBB6"/>
          </a:solidFill>
        </p:grpSpPr>
        <p:sp>
          <p:nvSpPr>
            <p:cNvPr id="77" name="Google Shape;1131;p47">
              <a:extLst>
                <a:ext uri="{FF2B5EF4-FFF2-40B4-BE49-F238E27FC236}">
                  <a16:creationId xmlns:a16="http://schemas.microsoft.com/office/drawing/2014/main" id="{4E2402DF-A559-4AC4-9259-02D0B2C13394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78" name="Google Shape;1132;p47">
              <a:extLst>
                <a:ext uri="{FF2B5EF4-FFF2-40B4-BE49-F238E27FC236}">
                  <a16:creationId xmlns:a16="http://schemas.microsoft.com/office/drawing/2014/main" id="{459F77B2-DE61-47E2-ACE6-FAC0FC0E1B4D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79" name="Google Shape;1130;p47">
            <a:extLst>
              <a:ext uri="{FF2B5EF4-FFF2-40B4-BE49-F238E27FC236}">
                <a16:creationId xmlns:a16="http://schemas.microsoft.com/office/drawing/2014/main" id="{73B8017E-D3C9-4B69-B486-7BBBD671BD81}"/>
              </a:ext>
            </a:extLst>
          </p:cNvPr>
          <p:cNvGrpSpPr/>
          <p:nvPr/>
        </p:nvGrpSpPr>
        <p:grpSpPr>
          <a:xfrm>
            <a:off x="5888108" y="5624107"/>
            <a:ext cx="410979" cy="410979"/>
            <a:chOff x="1487200" y="4993750"/>
            <a:chExt cx="483125" cy="483125"/>
          </a:xfrm>
          <a:solidFill>
            <a:srgbClr val="63BBB6"/>
          </a:solidFill>
        </p:grpSpPr>
        <p:sp>
          <p:nvSpPr>
            <p:cNvPr id="80" name="Google Shape;1131;p47">
              <a:extLst>
                <a:ext uri="{FF2B5EF4-FFF2-40B4-BE49-F238E27FC236}">
                  <a16:creationId xmlns:a16="http://schemas.microsoft.com/office/drawing/2014/main" id="{86F5F84C-7F97-4921-8CF1-CC9F32FA8069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1" name="Google Shape;1132;p47">
              <a:extLst>
                <a:ext uri="{FF2B5EF4-FFF2-40B4-BE49-F238E27FC236}">
                  <a16:creationId xmlns:a16="http://schemas.microsoft.com/office/drawing/2014/main" id="{E9105B94-63B6-4D78-94A5-07FD7D1DFE75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82" name="Google Shape;1130;p47">
            <a:extLst>
              <a:ext uri="{FF2B5EF4-FFF2-40B4-BE49-F238E27FC236}">
                <a16:creationId xmlns:a16="http://schemas.microsoft.com/office/drawing/2014/main" id="{A66F8156-ADFF-46EB-9096-CC474A02D5FC}"/>
              </a:ext>
            </a:extLst>
          </p:cNvPr>
          <p:cNvGrpSpPr/>
          <p:nvPr/>
        </p:nvGrpSpPr>
        <p:grpSpPr>
          <a:xfrm>
            <a:off x="7610979" y="4086043"/>
            <a:ext cx="410979" cy="410979"/>
            <a:chOff x="1487200" y="4993750"/>
            <a:chExt cx="483125" cy="483125"/>
          </a:xfrm>
          <a:solidFill>
            <a:srgbClr val="63BBB6"/>
          </a:solidFill>
        </p:grpSpPr>
        <p:sp>
          <p:nvSpPr>
            <p:cNvPr id="83" name="Google Shape;1131;p47">
              <a:extLst>
                <a:ext uri="{FF2B5EF4-FFF2-40B4-BE49-F238E27FC236}">
                  <a16:creationId xmlns:a16="http://schemas.microsoft.com/office/drawing/2014/main" id="{815F2D19-D58A-43E4-8AD3-0F3DEEAAAEB3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4" name="Google Shape;1132;p47">
              <a:extLst>
                <a:ext uri="{FF2B5EF4-FFF2-40B4-BE49-F238E27FC236}">
                  <a16:creationId xmlns:a16="http://schemas.microsoft.com/office/drawing/2014/main" id="{7CB6EF39-D81B-4D91-9572-E57DAEB38601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85" name="Google Shape;1130;p47">
            <a:extLst>
              <a:ext uri="{FF2B5EF4-FFF2-40B4-BE49-F238E27FC236}">
                <a16:creationId xmlns:a16="http://schemas.microsoft.com/office/drawing/2014/main" id="{F1184B4E-8E05-452E-B7D1-3FFE5F6852C7}"/>
              </a:ext>
            </a:extLst>
          </p:cNvPr>
          <p:cNvGrpSpPr/>
          <p:nvPr/>
        </p:nvGrpSpPr>
        <p:grpSpPr>
          <a:xfrm>
            <a:off x="4185703" y="4086043"/>
            <a:ext cx="410979" cy="410979"/>
            <a:chOff x="1487200" y="4993750"/>
            <a:chExt cx="483125" cy="483125"/>
          </a:xfrm>
          <a:solidFill>
            <a:srgbClr val="63BBB6"/>
          </a:solidFill>
        </p:grpSpPr>
        <p:sp>
          <p:nvSpPr>
            <p:cNvPr id="86" name="Google Shape;1131;p47">
              <a:extLst>
                <a:ext uri="{FF2B5EF4-FFF2-40B4-BE49-F238E27FC236}">
                  <a16:creationId xmlns:a16="http://schemas.microsoft.com/office/drawing/2014/main" id="{215A2F0B-07E9-4139-93A4-16DA2BF4FD1C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7" name="Google Shape;1132;p47">
              <a:extLst>
                <a:ext uri="{FF2B5EF4-FFF2-40B4-BE49-F238E27FC236}">
                  <a16:creationId xmlns:a16="http://schemas.microsoft.com/office/drawing/2014/main" id="{5015B286-4ABD-463F-B136-2B5F233C410B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88" name="Google Shape;1130;p47">
            <a:extLst>
              <a:ext uri="{FF2B5EF4-FFF2-40B4-BE49-F238E27FC236}">
                <a16:creationId xmlns:a16="http://schemas.microsoft.com/office/drawing/2014/main" id="{C5E5CCF9-E61C-4D8E-9A40-E0EB426C52C8}"/>
              </a:ext>
            </a:extLst>
          </p:cNvPr>
          <p:cNvGrpSpPr/>
          <p:nvPr/>
        </p:nvGrpSpPr>
        <p:grpSpPr>
          <a:xfrm>
            <a:off x="9287496" y="4851899"/>
            <a:ext cx="410979" cy="410979"/>
            <a:chOff x="1487200" y="4993750"/>
            <a:chExt cx="483125" cy="483125"/>
          </a:xfrm>
          <a:solidFill>
            <a:srgbClr val="63BBB6"/>
          </a:solidFill>
        </p:grpSpPr>
        <p:sp>
          <p:nvSpPr>
            <p:cNvPr id="89" name="Google Shape;1131;p47">
              <a:extLst>
                <a:ext uri="{FF2B5EF4-FFF2-40B4-BE49-F238E27FC236}">
                  <a16:creationId xmlns:a16="http://schemas.microsoft.com/office/drawing/2014/main" id="{A1DDEB58-1607-4C63-9728-933C0202DEBD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90" name="Google Shape;1132;p47">
              <a:extLst>
                <a:ext uri="{FF2B5EF4-FFF2-40B4-BE49-F238E27FC236}">
                  <a16:creationId xmlns:a16="http://schemas.microsoft.com/office/drawing/2014/main" id="{E3A2C452-8A47-4AD7-8148-ADB76BE94E2E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91" name="Google Shape;1133;p47">
            <a:extLst>
              <a:ext uri="{FF2B5EF4-FFF2-40B4-BE49-F238E27FC236}">
                <a16:creationId xmlns:a16="http://schemas.microsoft.com/office/drawing/2014/main" id="{2A899B57-5BDA-4D44-A461-4C9215DBD1F1}"/>
              </a:ext>
            </a:extLst>
          </p:cNvPr>
          <p:cNvGrpSpPr/>
          <p:nvPr/>
        </p:nvGrpSpPr>
        <p:grpSpPr>
          <a:xfrm>
            <a:off x="7595440" y="5603787"/>
            <a:ext cx="410979" cy="410979"/>
            <a:chOff x="2081650" y="4993750"/>
            <a:chExt cx="483125" cy="483125"/>
          </a:xfrm>
          <a:solidFill>
            <a:srgbClr val="E94974"/>
          </a:solidFill>
        </p:grpSpPr>
        <p:sp>
          <p:nvSpPr>
            <p:cNvPr id="92" name="Google Shape;1134;p47">
              <a:extLst>
                <a:ext uri="{FF2B5EF4-FFF2-40B4-BE49-F238E27FC236}">
                  <a16:creationId xmlns:a16="http://schemas.microsoft.com/office/drawing/2014/main" id="{765A67DB-3A47-4075-AD7D-DA8C3D6B368D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93" name="Google Shape;1135;p47">
              <a:extLst>
                <a:ext uri="{FF2B5EF4-FFF2-40B4-BE49-F238E27FC236}">
                  <a16:creationId xmlns:a16="http://schemas.microsoft.com/office/drawing/2014/main" id="{C2EB7BBF-1630-4FEC-916B-FA85BBBFF44C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94" name="Google Shape;1133;p47">
            <a:extLst>
              <a:ext uri="{FF2B5EF4-FFF2-40B4-BE49-F238E27FC236}">
                <a16:creationId xmlns:a16="http://schemas.microsoft.com/office/drawing/2014/main" id="{A50F64AE-A111-4DD2-90E9-BFD41CA01C7B}"/>
              </a:ext>
            </a:extLst>
          </p:cNvPr>
          <p:cNvGrpSpPr/>
          <p:nvPr/>
        </p:nvGrpSpPr>
        <p:grpSpPr>
          <a:xfrm>
            <a:off x="9286655" y="4089981"/>
            <a:ext cx="410979" cy="410979"/>
            <a:chOff x="2081650" y="4993750"/>
            <a:chExt cx="483125" cy="483125"/>
          </a:xfrm>
          <a:solidFill>
            <a:srgbClr val="E94974"/>
          </a:solidFill>
        </p:grpSpPr>
        <p:sp>
          <p:nvSpPr>
            <p:cNvPr id="95" name="Google Shape;1134;p47">
              <a:extLst>
                <a:ext uri="{FF2B5EF4-FFF2-40B4-BE49-F238E27FC236}">
                  <a16:creationId xmlns:a16="http://schemas.microsoft.com/office/drawing/2014/main" id="{FAC2D052-4589-4F45-B6C0-B7139791A41E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96" name="Google Shape;1135;p47">
              <a:extLst>
                <a:ext uri="{FF2B5EF4-FFF2-40B4-BE49-F238E27FC236}">
                  <a16:creationId xmlns:a16="http://schemas.microsoft.com/office/drawing/2014/main" id="{DD4E194C-9766-4D03-919C-E0236391C632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97" name="Google Shape;1133;p47">
            <a:extLst>
              <a:ext uri="{FF2B5EF4-FFF2-40B4-BE49-F238E27FC236}">
                <a16:creationId xmlns:a16="http://schemas.microsoft.com/office/drawing/2014/main" id="{F227502C-9E1F-445C-ABF1-0354C39DC368}"/>
              </a:ext>
            </a:extLst>
          </p:cNvPr>
          <p:cNvGrpSpPr/>
          <p:nvPr/>
        </p:nvGrpSpPr>
        <p:grpSpPr>
          <a:xfrm>
            <a:off x="7610137" y="4860537"/>
            <a:ext cx="410979" cy="410979"/>
            <a:chOff x="2081650" y="4993750"/>
            <a:chExt cx="483125" cy="483125"/>
          </a:xfrm>
          <a:solidFill>
            <a:srgbClr val="E94974"/>
          </a:solidFill>
        </p:grpSpPr>
        <p:sp>
          <p:nvSpPr>
            <p:cNvPr id="98" name="Google Shape;1134;p47">
              <a:extLst>
                <a:ext uri="{FF2B5EF4-FFF2-40B4-BE49-F238E27FC236}">
                  <a16:creationId xmlns:a16="http://schemas.microsoft.com/office/drawing/2014/main" id="{B342E03E-CC96-44D1-97ED-07FBCE4F27CD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99" name="Google Shape;1135;p47">
              <a:extLst>
                <a:ext uri="{FF2B5EF4-FFF2-40B4-BE49-F238E27FC236}">
                  <a16:creationId xmlns:a16="http://schemas.microsoft.com/office/drawing/2014/main" id="{D64FC7F1-9E49-409E-8F6A-956F06339134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03" name="Google Shape;1133;p47">
            <a:extLst>
              <a:ext uri="{FF2B5EF4-FFF2-40B4-BE49-F238E27FC236}">
                <a16:creationId xmlns:a16="http://schemas.microsoft.com/office/drawing/2014/main" id="{FBA07569-854A-481A-AC78-B7DB9F1CEB8C}"/>
              </a:ext>
            </a:extLst>
          </p:cNvPr>
          <p:cNvGrpSpPr/>
          <p:nvPr/>
        </p:nvGrpSpPr>
        <p:grpSpPr>
          <a:xfrm>
            <a:off x="4188563" y="5618488"/>
            <a:ext cx="410979" cy="410979"/>
            <a:chOff x="2081650" y="4993750"/>
            <a:chExt cx="483125" cy="483125"/>
          </a:xfrm>
          <a:solidFill>
            <a:srgbClr val="E94974"/>
          </a:solidFill>
        </p:grpSpPr>
        <p:sp>
          <p:nvSpPr>
            <p:cNvPr id="104" name="Google Shape;1134;p47">
              <a:extLst>
                <a:ext uri="{FF2B5EF4-FFF2-40B4-BE49-F238E27FC236}">
                  <a16:creationId xmlns:a16="http://schemas.microsoft.com/office/drawing/2014/main" id="{A7E02D0F-6C97-4903-9DC5-06752D29B4E9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05" name="Google Shape;1135;p47">
              <a:extLst>
                <a:ext uri="{FF2B5EF4-FFF2-40B4-BE49-F238E27FC236}">
                  <a16:creationId xmlns:a16="http://schemas.microsoft.com/office/drawing/2014/main" id="{C0EF0BC9-51F6-4B3E-A82C-042AAAB56192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06" name="Google Shape;1130;p47">
            <a:extLst>
              <a:ext uri="{FF2B5EF4-FFF2-40B4-BE49-F238E27FC236}">
                <a16:creationId xmlns:a16="http://schemas.microsoft.com/office/drawing/2014/main" id="{16F6ED31-11D5-4653-937C-A7DFCD6E8DDC}"/>
              </a:ext>
            </a:extLst>
          </p:cNvPr>
          <p:cNvGrpSpPr/>
          <p:nvPr/>
        </p:nvGrpSpPr>
        <p:grpSpPr>
          <a:xfrm>
            <a:off x="5887267" y="4848489"/>
            <a:ext cx="410979" cy="410979"/>
            <a:chOff x="1487200" y="4993750"/>
            <a:chExt cx="483125" cy="483125"/>
          </a:xfrm>
          <a:solidFill>
            <a:srgbClr val="F8AA25"/>
          </a:solidFill>
        </p:grpSpPr>
        <p:sp>
          <p:nvSpPr>
            <p:cNvPr id="107" name="Google Shape;1131;p47">
              <a:extLst>
                <a:ext uri="{FF2B5EF4-FFF2-40B4-BE49-F238E27FC236}">
                  <a16:creationId xmlns:a16="http://schemas.microsoft.com/office/drawing/2014/main" id="{60E3E2FD-181B-40A3-BBB9-263FAEBCD4AA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08" name="Google Shape;1132;p47">
              <a:extLst>
                <a:ext uri="{FF2B5EF4-FFF2-40B4-BE49-F238E27FC236}">
                  <a16:creationId xmlns:a16="http://schemas.microsoft.com/office/drawing/2014/main" id="{63E7533D-38A5-49B4-B574-974D9FB5DCB9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66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4"/>
          <p:cNvGrpSpPr/>
          <p:nvPr/>
        </p:nvGrpSpPr>
        <p:grpSpPr>
          <a:xfrm>
            <a:off x="676418" y="2307367"/>
            <a:ext cx="10839100" cy="4002000"/>
            <a:chOff x="507313" y="1730525"/>
            <a:chExt cx="8129325" cy="3001500"/>
          </a:xfrm>
        </p:grpSpPr>
        <p:cxnSp>
          <p:nvCxnSpPr>
            <p:cNvPr id="541" name="Google Shape;541;p24"/>
            <p:cNvCxnSpPr>
              <a:cxnSpLocks/>
              <a:endCxn id="542" idx="3"/>
            </p:cNvCxnSpPr>
            <p:nvPr/>
          </p:nvCxnSpPr>
          <p:spPr>
            <a:xfrm flipH="1">
              <a:off x="8209186" y="1742963"/>
              <a:ext cx="30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24"/>
            <p:cNvCxnSpPr/>
            <p:nvPr/>
          </p:nvCxnSpPr>
          <p:spPr>
            <a:xfrm rot="10800000">
              <a:off x="8209313" y="2517975"/>
              <a:ext cx="337200" cy="57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24"/>
            <p:cNvCxnSpPr/>
            <p:nvPr/>
          </p:nvCxnSpPr>
          <p:spPr>
            <a:xfrm rot="10800000">
              <a:off x="8209063" y="3287275"/>
              <a:ext cx="373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24"/>
            <p:cNvCxnSpPr/>
            <p:nvPr/>
          </p:nvCxnSpPr>
          <p:spPr>
            <a:xfrm rot="10800000">
              <a:off x="8209088" y="4055875"/>
              <a:ext cx="403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6" name="Google Shape;546;p24"/>
            <p:cNvSpPr/>
            <p:nvPr/>
          </p:nvSpPr>
          <p:spPr>
            <a:xfrm>
              <a:off x="572863" y="1730525"/>
              <a:ext cx="8063775" cy="2932275"/>
            </a:xfrm>
            <a:custGeom>
              <a:avLst/>
              <a:gdLst/>
              <a:ahLst/>
              <a:cxnLst/>
              <a:rect l="l" t="t" r="r" b="b"/>
              <a:pathLst>
                <a:path w="322551" h="117291" extrusionOk="0">
                  <a:moveTo>
                    <a:pt x="64174" y="82921"/>
                  </a:moveTo>
                  <a:lnTo>
                    <a:pt x="106235" y="60568"/>
                  </a:lnTo>
                  <a:lnTo>
                    <a:pt x="33890" y="47349"/>
                  </a:lnTo>
                  <a:lnTo>
                    <a:pt x="17306" y="30284"/>
                  </a:lnTo>
                  <a:lnTo>
                    <a:pt x="0" y="73307"/>
                  </a:lnTo>
                  <a:lnTo>
                    <a:pt x="60809" y="106475"/>
                  </a:lnTo>
                  <a:lnTo>
                    <a:pt x="208865" y="117291"/>
                  </a:lnTo>
                  <a:lnTo>
                    <a:pt x="322551" y="108879"/>
                  </a:lnTo>
                  <a:lnTo>
                    <a:pt x="317263" y="0"/>
                  </a:ln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7" name="Google Shape;547;p24"/>
            <p:cNvSpPr/>
            <p:nvPr/>
          </p:nvSpPr>
          <p:spPr>
            <a:xfrm>
              <a:off x="1477412" y="1812651"/>
              <a:ext cx="1414809" cy="2023086"/>
            </a:xfrm>
            <a:custGeom>
              <a:avLst/>
              <a:gdLst/>
              <a:ahLst/>
              <a:cxnLst/>
              <a:rect l="l" t="t" r="r" b="b"/>
              <a:pathLst>
                <a:path w="46179" h="66033" extrusionOk="0">
                  <a:moveTo>
                    <a:pt x="23103" y="10458"/>
                  </a:moveTo>
                  <a:cubicBezTo>
                    <a:pt x="24724" y="10458"/>
                    <a:pt x="26358" y="10770"/>
                    <a:pt x="27912" y="11415"/>
                  </a:cubicBezTo>
                  <a:cubicBezTo>
                    <a:pt x="32635" y="13384"/>
                    <a:pt x="35709" y="17986"/>
                    <a:pt x="35689" y="23090"/>
                  </a:cubicBezTo>
                  <a:cubicBezTo>
                    <a:pt x="35689" y="30043"/>
                    <a:pt x="30042" y="35689"/>
                    <a:pt x="23089" y="35689"/>
                  </a:cubicBezTo>
                  <a:cubicBezTo>
                    <a:pt x="17985" y="35689"/>
                    <a:pt x="13384" y="32615"/>
                    <a:pt x="11434" y="27892"/>
                  </a:cubicBezTo>
                  <a:cubicBezTo>
                    <a:pt x="9485" y="23190"/>
                    <a:pt x="10550" y="17765"/>
                    <a:pt x="14167" y="14148"/>
                  </a:cubicBezTo>
                  <a:cubicBezTo>
                    <a:pt x="16589" y="11740"/>
                    <a:pt x="19820" y="10458"/>
                    <a:pt x="23103" y="10458"/>
                  </a:cubicBezTo>
                  <a:close/>
                  <a:moveTo>
                    <a:pt x="23052" y="1"/>
                  </a:moveTo>
                  <a:cubicBezTo>
                    <a:pt x="10309" y="1"/>
                    <a:pt x="0" y="10342"/>
                    <a:pt x="0" y="23090"/>
                  </a:cubicBezTo>
                  <a:cubicBezTo>
                    <a:pt x="0" y="35830"/>
                    <a:pt x="23089" y="66033"/>
                    <a:pt x="23089" y="66033"/>
                  </a:cubicBezTo>
                  <a:cubicBezTo>
                    <a:pt x="23089" y="66033"/>
                    <a:pt x="46158" y="35830"/>
                    <a:pt x="46158" y="23090"/>
                  </a:cubicBezTo>
                  <a:cubicBezTo>
                    <a:pt x="46178" y="10342"/>
                    <a:pt x="35850" y="1"/>
                    <a:pt x="23126" y="1"/>
                  </a:cubicBezTo>
                  <a:cubicBezTo>
                    <a:pt x="23114" y="1"/>
                    <a:pt x="23102" y="1"/>
                    <a:pt x="23089" y="1"/>
                  </a:cubicBezTo>
                  <a:cubicBezTo>
                    <a:pt x="23077" y="1"/>
                    <a:pt x="23065" y="1"/>
                    <a:pt x="23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507313" y="3459400"/>
              <a:ext cx="164400" cy="16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011488" y="4312650"/>
              <a:ext cx="164400" cy="16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712863" y="4567625"/>
              <a:ext cx="164400" cy="16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935888" y="2429375"/>
              <a:ext cx="164400" cy="16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2" name="Google Shape;552;p24"/>
          <p:cNvSpPr txBox="1">
            <a:spLocks noGrp="1"/>
          </p:cNvSpPr>
          <p:nvPr>
            <p:ph type="title"/>
          </p:nvPr>
        </p:nvSpPr>
        <p:spPr>
          <a:xfrm>
            <a:off x="1247851" y="735099"/>
            <a:ext cx="9739431" cy="1108236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pt-BR" dirty="0"/>
              <a:t>Upravljanje kulturnim znamenitostima na primjerima svjetskih destinacija</a:t>
            </a:r>
            <a:endParaRPr dirty="0"/>
          </a:p>
        </p:txBody>
      </p:sp>
      <p:cxnSp>
        <p:nvCxnSpPr>
          <p:cNvPr id="554" name="Google Shape;554;p24"/>
          <p:cNvCxnSpPr/>
          <p:nvPr/>
        </p:nvCxnSpPr>
        <p:spPr>
          <a:xfrm rot="10800000">
            <a:off x="6023452" y="5391217"/>
            <a:ext cx="401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6" name="Google Shape;556;p24"/>
          <p:cNvSpPr/>
          <p:nvPr/>
        </p:nvSpPr>
        <p:spPr>
          <a:xfrm>
            <a:off x="6425221" y="5161700"/>
            <a:ext cx="4520360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Web stranica The Eiffel Tower</a:t>
            </a:r>
            <a:endParaRPr sz="24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42" name="Google Shape;542;p24"/>
          <p:cNvSpPr/>
          <p:nvPr/>
        </p:nvSpPr>
        <p:spPr>
          <a:xfrm>
            <a:off x="6425221" y="2085751"/>
            <a:ext cx="4520360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Mobilna aplikacija </a:t>
            </a:r>
            <a:r>
              <a:rPr lang="en-US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Visit London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61" name="Google Shape;561;p24"/>
          <p:cNvCxnSpPr/>
          <p:nvPr/>
        </p:nvCxnSpPr>
        <p:spPr>
          <a:xfrm rot="10800000">
            <a:off x="6023452" y="2307351"/>
            <a:ext cx="401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24"/>
          <p:cNvSpPr/>
          <p:nvPr/>
        </p:nvSpPr>
        <p:spPr>
          <a:xfrm>
            <a:off x="6425221" y="3111335"/>
            <a:ext cx="4520360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Mobilna aplikacija </a:t>
            </a:r>
            <a:r>
              <a:rPr lang="en-US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Tiqets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66" name="Google Shape;566;p24"/>
          <p:cNvCxnSpPr/>
          <p:nvPr/>
        </p:nvCxnSpPr>
        <p:spPr>
          <a:xfrm rot="10800000">
            <a:off x="6023452" y="3340833"/>
            <a:ext cx="401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0" name="Google Shape;570;p24"/>
          <p:cNvSpPr/>
          <p:nvPr/>
        </p:nvSpPr>
        <p:spPr>
          <a:xfrm>
            <a:off x="6425221" y="4136133"/>
            <a:ext cx="4520360" cy="4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Web stranica The British Museum</a:t>
            </a:r>
            <a:endParaRPr sz="24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71" name="Google Shape;571;p24"/>
          <p:cNvCxnSpPr/>
          <p:nvPr/>
        </p:nvCxnSpPr>
        <p:spPr>
          <a:xfrm rot="10800000">
            <a:off x="6023452" y="4366417"/>
            <a:ext cx="401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28A8-3A8C-4266-9F1F-A46BDCF0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67" y="314864"/>
            <a:ext cx="9601200" cy="1303870"/>
          </a:xfrm>
        </p:spPr>
        <p:txBody>
          <a:bodyPr/>
          <a:lstStyle/>
          <a:p>
            <a:r>
              <a:rPr lang="hr-HR" dirty="0"/>
              <a:t>Mobilna aplikacija Visit London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199435-5647-4EF8-BDC8-E8571470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67" y="1442467"/>
            <a:ext cx="23876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B6061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270603-5EBF-4185-B1F4-F50735A4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67" y="1442467"/>
            <a:ext cx="2387600" cy="51943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B6061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89001B-6422-439B-B0C6-D2A5F8FC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17" y="1404367"/>
            <a:ext cx="2400300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B6061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952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9081-4193-4629-B37F-0D40A71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73" y="281913"/>
            <a:ext cx="9601200" cy="1303870"/>
          </a:xfrm>
        </p:spPr>
        <p:txBody>
          <a:bodyPr/>
          <a:lstStyle/>
          <a:p>
            <a:r>
              <a:rPr lang="hr-HR" dirty="0"/>
              <a:t>Mobilna aplikacija Tiqets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055CC8-9A6C-495B-BDB4-AF484C63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68" y="1410889"/>
            <a:ext cx="2489200" cy="53975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EBD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5E4F71-4062-4AD9-B66A-2244E8B5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17" y="1392354"/>
            <a:ext cx="25019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EBD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7F62ADB-79AF-4DAC-8C5F-1E87F98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66" y="1369859"/>
            <a:ext cx="24765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1EBD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6356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C615-36A7-4BC7-BDEC-13070178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78" y="298388"/>
            <a:ext cx="9601200" cy="1303870"/>
          </a:xfrm>
        </p:spPr>
        <p:txBody>
          <a:bodyPr/>
          <a:lstStyle/>
          <a:p>
            <a:r>
              <a:rPr lang="hr-HR" dirty="0"/>
              <a:t>Web stranica The British Museum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C91F7-EDA7-4210-A906-FBEE7445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46" y="1300386"/>
            <a:ext cx="8111745" cy="48573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606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0634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34CC-3BC4-4489-8548-6D89745D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068" y="513333"/>
            <a:ext cx="9601200" cy="1303870"/>
          </a:xfrm>
        </p:spPr>
        <p:txBody>
          <a:bodyPr/>
          <a:lstStyle/>
          <a:p>
            <a:r>
              <a:rPr lang="en-US" dirty="0"/>
              <a:t>Web stranica The Eiffel Tower</a:t>
            </a:r>
            <a:endParaRPr lang="hr-H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256A65-599B-4377-A340-9CC95B79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" y="1861567"/>
            <a:ext cx="5842000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27272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15D8A87-6231-4F9E-9F62-C0C2AA0D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95" y="1861567"/>
            <a:ext cx="5841997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27272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376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5"/>
          <p:cNvSpPr/>
          <p:nvPr/>
        </p:nvSpPr>
        <p:spPr>
          <a:xfrm>
            <a:off x="4969287" y="1791345"/>
            <a:ext cx="1125200" cy="19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8" name="Google Shape;1638;p35"/>
          <p:cNvSpPr/>
          <p:nvPr/>
        </p:nvSpPr>
        <p:spPr>
          <a:xfrm>
            <a:off x="6094519" y="1791345"/>
            <a:ext cx="1125200" cy="199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9" name="Google Shape;1639;p35"/>
          <p:cNvSpPr/>
          <p:nvPr/>
        </p:nvSpPr>
        <p:spPr>
          <a:xfrm>
            <a:off x="4969287" y="3789435"/>
            <a:ext cx="1125200" cy="199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0" name="Google Shape;1640;p35"/>
          <p:cNvSpPr/>
          <p:nvPr/>
        </p:nvSpPr>
        <p:spPr>
          <a:xfrm>
            <a:off x="6094519" y="3789435"/>
            <a:ext cx="1125200" cy="19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2" name="Google Shape;1642;p35"/>
          <p:cNvSpPr/>
          <p:nvPr/>
        </p:nvSpPr>
        <p:spPr>
          <a:xfrm>
            <a:off x="4857874" y="1470504"/>
            <a:ext cx="2476863" cy="4838875"/>
          </a:xfrm>
          <a:custGeom>
            <a:avLst/>
            <a:gdLst/>
            <a:ahLst/>
            <a:cxnLst/>
            <a:rect l="l" t="t" r="r" b="b"/>
            <a:pathLst>
              <a:path w="45094" h="88097" extrusionOk="0">
                <a:moveTo>
                  <a:pt x="18468" y="2673"/>
                </a:moveTo>
                <a:cubicBezTo>
                  <a:pt x="18474" y="2673"/>
                  <a:pt x="18481" y="2673"/>
                  <a:pt x="18487" y="2673"/>
                </a:cubicBezTo>
                <a:lnTo>
                  <a:pt x="26606" y="2673"/>
                </a:lnTo>
                <a:cubicBezTo>
                  <a:pt x="27731" y="2673"/>
                  <a:pt x="27731" y="4361"/>
                  <a:pt x="26606" y="4361"/>
                </a:cubicBezTo>
                <a:lnTo>
                  <a:pt x="18487" y="4361"/>
                </a:lnTo>
                <a:cubicBezTo>
                  <a:pt x="17369" y="4341"/>
                  <a:pt x="17362" y="2673"/>
                  <a:pt x="18468" y="2673"/>
                </a:cubicBezTo>
                <a:close/>
                <a:moveTo>
                  <a:pt x="6953" y="2512"/>
                </a:moveTo>
                <a:cubicBezTo>
                  <a:pt x="7857" y="2512"/>
                  <a:pt x="8299" y="3577"/>
                  <a:pt x="7676" y="4220"/>
                </a:cubicBezTo>
                <a:cubicBezTo>
                  <a:pt x="7469" y="4422"/>
                  <a:pt x="7215" y="4512"/>
                  <a:pt x="6967" y="4512"/>
                </a:cubicBezTo>
                <a:cubicBezTo>
                  <a:pt x="6446" y="4512"/>
                  <a:pt x="5948" y="4116"/>
                  <a:pt x="5948" y="3517"/>
                </a:cubicBezTo>
                <a:cubicBezTo>
                  <a:pt x="5968" y="2954"/>
                  <a:pt x="6410" y="2512"/>
                  <a:pt x="6953" y="2512"/>
                </a:cubicBezTo>
                <a:close/>
                <a:moveTo>
                  <a:pt x="40934" y="6411"/>
                </a:moveTo>
                <a:cubicBezTo>
                  <a:pt x="41958" y="6411"/>
                  <a:pt x="42802" y="7255"/>
                  <a:pt x="42802" y="8259"/>
                </a:cubicBezTo>
                <a:lnTo>
                  <a:pt x="42802" y="76261"/>
                </a:lnTo>
                <a:cubicBezTo>
                  <a:pt x="42782" y="77285"/>
                  <a:pt x="41958" y="78109"/>
                  <a:pt x="40934" y="78109"/>
                </a:cubicBezTo>
                <a:lnTo>
                  <a:pt x="4321" y="78109"/>
                </a:lnTo>
                <a:cubicBezTo>
                  <a:pt x="3296" y="78109"/>
                  <a:pt x="2472" y="77285"/>
                  <a:pt x="2472" y="76261"/>
                </a:cubicBezTo>
                <a:lnTo>
                  <a:pt x="2472" y="8259"/>
                </a:lnTo>
                <a:cubicBezTo>
                  <a:pt x="2472" y="7255"/>
                  <a:pt x="3296" y="6411"/>
                  <a:pt x="4321" y="6411"/>
                </a:cubicBezTo>
                <a:close/>
                <a:moveTo>
                  <a:pt x="22599" y="79318"/>
                </a:moveTo>
                <a:cubicBezTo>
                  <a:pt x="24457" y="79318"/>
                  <a:pt x="26244" y="80762"/>
                  <a:pt x="26244" y="82952"/>
                </a:cubicBezTo>
                <a:cubicBezTo>
                  <a:pt x="26244" y="84942"/>
                  <a:pt x="24637" y="86549"/>
                  <a:pt x="22627" y="86569"/>
                </a:cubicBezTo>
                <a:cubicBezTo>
                  <a:pt x="19412" y="86549"/>
                  <a:pt x="17784" y="82651"/>
                  <a:pt x="20075" y="80380"/>
                </a:cubicBezTo>
                <a:cubicBezTo>
                  <a:pt x="20808" y="79647"/>
                  <a:pt x="21712" y="79318"/>
                  <a:pt x="22599" y="79318"/>
                </a:cubicBezTo>
                <a:close/>
                <a:moveTo>
                  <a:pt x="4481" y="0"/>
                </a:moveTo>
                <a:cubicBezTo>
                  <a:pt x="2010" y="0"/>
                  <a:pt x="0" y="1990"/>
                  <a:pt x="20" y="4462"/>
                </a:cubicBezTo>
                <a:lnTo>
                  <a:pt x="20" y="83615"/>
                </a:lnTo>
                <a:cubicBezTo>
                  <a:pt x="20" y="86087"/>
                  <a:pt x="2010" y="88097"/>
                  <a:pt x="4481" y="88097"/>
                </a:cubicBezTo>
                <a:lnTo>
                  <a:pt x="40632" y="88097"/>
                </a:lnTo>
                <a:cubicBezTo>
                  <a:pt x="43104" y="88076"/>
                  <a:pt x="45093" y="86087"/>
                  <a:pt x="45093" y="83615"/>
                </a:cubicBezTo>
                <a:lnTo>
                  <a:pt x="45093" y="4462"/>
                </a:lnTo>
                <a:cubicBezTo>
                  <a:pt x="45093" y="1990"/>
                  <a:pt x="43104" y="0"/>
                  <a:pt x="406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3" name="Google Shape;1643;p35"/>
          <p:cNvSpPr/>
          <p:nvPr/>
        </p:nvSpPr>
        <p:spPr>
          <a:xfrm>
            <a:off x="5858967" y="5845743"/>
            <a:ext cx="422771" cy="361197"/>
          </a:xfrm>
          <a:custGeom>
            <a:avLst/>
            <a:gdLst/>
            <a:ahLst/>
            <a:cxnLst/>
            <a:rect l="l" t="t" r="r" b="b"/>
            <a:pathLst>
              <a:path w="7697" h="6576" extrusionOk="0">
                <a:moveTo>
                  <a:pt x="4401" y="1"/>
                </a:moveTo>
                <a:cubicBezTo>
                  <a:pt x="1467" y="1"/>
                  <a:pt x="0" y="3537"/>
                  <a:pt x="2090" y="5607"/>
                </a:cubicBezTo>
                <a:cubicBezTo>
                  <a:pt x="2759" y="6276"/>
                  <a:pt x="3581" y="6576"/>
                  <a:pt x="4388" y="6576"/>
                </a:cubicBezTo>
                <a:cubicBezTo>
                  <a:pt x="6076" y="6576"/>
                  <a:pt x="7697" y="5262"/>
                  <a:pt x="7697" y="3276"/>
                </a:cubicBezTo>
                <a:cubicBezTo>
                  <a:pt x="7697" y="1468"/>
                  <a:pt x="6230" y="1"/>
                  <a:pt x="44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4" name="Google Shape;1644;p35"/>
          <p:cNvSpPr txBox="1">
            <a:spLocks noGrp="1"/>
          </p:cNvSpPr>
          <p:nvPr>
            <p:ph type="title"/>
          </p:nvPr>
        </p:nvSpPr>
        <p:spPr>
          <a:xfrm>
            <a:off x="1359790" y="312388"/>
            <a:ext cx="9601200" cy="130387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/>
              <a:t>Ciljevi projekta</a:t>
            </a:r>
            <a:endParaRPr dirty="0"/>
          </a:p>
        </p:txBody>
      </p:sp>
      <p:sp>
        <p:nvSpPr>
          <p:cNvPr id="1647" name="Google Shape;1647;p35"/>
          <p:cNvSpPr txBox="1"/>
          <p:nvPr/>
        </p:nvSpPr>
        <p:spPr>
          <a:xfrm>
            <a:off x="1426963" y="2535801"/>
            <a:ext cx="2224783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26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Kontrola gužve</a:t>
            </a:r>
            <a:endParaRPr sz="2667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1" name="Google Shape;1651;p35"/>
          <p:cNvSpPr txBox="1"/>
          <p:nvPr/>
        </p:nvSpPr>
        <p:spPr>
          <a:xfrm>
            <a:off x="8476359" y="4058066"/>
            <a:ext cx="2974000" cy="144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Jednostavnije korištenje </a:t>
            </a:r>
          </a:p>
          <a:p>
            <a:r>
              <a:rPr lang="hr-HR" sz="26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Dubrovnik Card-a</a:t>
            </a:r>
            <a:endParaRPr sz="2667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653" name="Google Shape;1653;p35"/>
          <p:cNvCxnSpPr>
            <a:stCxn id="1654" idx="6"/>
          </p:cNvCxnSpPr>
          <p:nvPr/>
        </p:nvCxnSpPr>
        <p:spPr>
          <a:xfrm rot="10800000">
            <a:off x="7016936" y="4788427"/>
            <a:ext cx="1092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54" name="Google Shape;1654;p35"/>
          <p:cNvSpPr/>
          <p:nvPr/>
        </p:nvSpPr>
        <p:spPr>
          <a:xfrm flipH="1">
            <a:off x="8109736" y="4703827"/>
            <a:ext cx="169200" cy="169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660" name="Google Shape;1660;p35"/>
          <p:cNvCxnSpPr>
            <a:stCxn id="1661" idx="6"/>
          </p:cNvCxnSpPr>
          <p:nvPr/>
        </p:nvCxnSpPr>
        <p:spPr>
          <a:xfrm>
            <a:off x="4145151" y="2809201"/>
            <a:ext cx="1092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61" name="Google Shape;1661;p35"/>
          <p:cNvSpPr/>
          <p:nvPr/>
        </p:nvSpPr>
        <p:spPr>
          <a:xfrm>
            <a:off x="3975951" y="2724601"/>
            <a:ext cx="169200" cy="16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7" name="Google Shape;1677;p35"/>
          <p:cNvSpPr txBox="1"/>
          <p:nvPr/>
        </p:nvSpPr>
        <p:spPr>
          <a:xfrm>
            <a:off x="776630" y="4236558"/>
            <a:ext cx="2974000" cy="106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2667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Jednostavnije planiranje posjeta</a:t>
            </a:r>
            <a:endParaRPr sz="2667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679" name="Google Shape;1679;p35"/>
          <p:cNvCxnSpPr>
            <a:stCxn id="1680" idx="6"/>
          </p:cNvCxnSpPr>
          <p:nvPr/>
        </p:nvCxnSpPr>
        <p:spPr>
          <a:xfrm>
            <a:off x="4149357" y="4770701"/>
            <a:ext cx="1092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0" name="Google Shape;1680;p35"/>
          <p:cNvSpPr/>
          <p:nvPr/>
        </p:nvSpPr>
        <p:spPr>
          <a:xfrm>
            <a:off x="3980157" y="4686101"/>
            <a:ext cx="169200" cy="1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82" name="Google Shape;1682;p35"/>
          <p:cNvGrpSpPr/>
          <p:nvPr/>
        </p:nvGrpSpPr>
        <p:grpSpPr>
          <a:xfrm>
            <a:off x="5211014" y="4445435"/>
            <a:ext cx="694132" cy="538179"/>
            <a:chOff x="5701037" y="4018308"/>
            <a:chExt cx="444349" cy="344515"/>
          </a:xfrm>
        </p:grpSpPr>
        <p:sp>
          <p:nvSpPr>
            <p:cNvPr id="1683" name="Google Shape;1683;p35"/>
            <p:cNvSpPr/>
            <p:nvPr/>
          </p:nvSpPr>
          <p:spPr>
            <a:xfrm>
              <a:off x="5701037" y="4172370"/>
              <a:ext cx="85981" cy="123690"/>
            </a:xfrm>
            <a:custGeom>
              <a:avLst/>
              <a:gdLst/>
              <a:ahLst/>
              <a:cxnLst/>
              <a:rect l="l" t="t" r="r" b="b"/>
              <a:pathLst>
                <a:path w="2613" h="3759" extrusionOk="0">
                  <a:moveTo>
                    <a:pt x="1307" y="586"/>
                  </a:moveTo>
                  <a:cubicBezTo>
                    <a:pt x="1674" y="586"/>
                    <a:pt x="2030" y="873"/>
                    <a:pt x="2030" y="1307"/>
                  </a:cubicBezTo>
                  <a:cubicBezTo>
                    <a:pt x="2030" y="1709"/>
                    <a:pt x="1708" y="2030"/>
                    <a:pt x="1306" y="2030"/>
                  </a:cubicBezTo>
                  <a:cubicBezTo>
                    <a:pt x="663" y="2030"/>
                    <a:pt x="342" y="1246"/>
                    <a:pt x="804" y="804"/>
                  </a:cubicBezTo>
                  <a:cubicBezTo>
                    <a:pt x="948" y="653"/>
                    <a:pt x="1129" y="586"/>
                    <a:pt x="1307" y="586"/>
                  </a:cubicBezTo>
                  <a:close/>
                  <a:moveTo>
                    <a:pt x="1306" y="0"/>
                  </a:moveTo>
                  <a:cubicBezTo>
                    <a:pt x="583" y="0"/>
                    <a:pt x="0" y="583"/>
                    <a:pt x="0" y="1307"/>
                  </a:cubicBezTo>
                  <a:cubicBezTo>
                    <a:pt x="0" y="2030"/>
                    <a:pt x="1306" y="3758"/>
                    <a:pt x="1306" y="3758"/>
                  </a:cubicBezTo>
                  <a:cubicBezTo>
                    <a:pt x="1306" y="3758"/>
                    <a:pt x="2612" y="2030"/>
                    <a:pt x="2612" y="1307"/>
                  </a:cubicBezTo>
                  <a:cubicBezTo>
                    <a:pt x="2612" y="583"/>
                    <a:pt x="2030" y="0"/>
                    <a:pt x="1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5907976" y="4018308"/>
              <a:ext cx="237410" cy="339218"/>
            </a:xfrm>
            <a:custGeom>
              <a:avLst/>
              <a:gdLst/>
              <a:ahLst/>
              <a:cxnLst/>
              <a:rect l="l" t="t" r="r" b="b"/>
              <a:pathLst>
                <a:path w="7215" h="10309" extrusionOk="0">
                  <a:moveTo>
                    <a:pt x="3588" y="1628"/>
                  </a:moveTo>
                  <a:cubicBezTo>
                    <a:pt x="4600" y="1628"/>
                    <a:pt x="5567" y="2420"/>
                    <a:pt x="5567" y="3617"/>
                  </a:cubicBezTo>
                  <a:cubicBezTo>
                    <a:pt x="5567" y="4703"/>
                    <a:pt x="4683" y="5587"/>
                    <a:pt x="3598" y="5587"/>
                  </a:cubicBezTo>
                  <a:cubicBezTo>
                    <a:pt x="1849" y="5587"/>
                    <a:pt x="965" y="3457"/>
                    <a:pt x="2211" y="2211"/>
                  </a:cubicBezTo>
                  <a:cubicBezTo>
                    <a:pt x="2614" y="1808"/>
                    <a:pt x="3106" y="1628"/>
                    <a:pt x="3588" y="1628"/>
                  </a:cubicBezTo>
                  <a:close/>
                  <a:moveTo>
                    <a:pt x="3598" y="0"/>
                  </a:moveTo>
                  <a:cubicBezTo>
                    <a:pt x="1608" y="0"/>
                    <a:pt x="1" y="1628"/>
                    <a:pt x="1" y="3617"/>
                  </a:cubicBezTo>
                  <a:cubicBezTo>
                    <a:pt x="1" y="5607"/>
                    <a:pt x="3598" y="10309"/>
                    <a:pt x="3598" y="10309"/>
                  </a:cubicBezTo>
                  <a:cubicBezTo>
                    <a:pt x="3598" y="10309"/>
                    <a:pt x="7215" y="5607"/>
                    <a:pt x="7215" y="3617"/>
                  </a:cubicBezTo>
                  <a:cubicBezTo>
                    <a:pt x="7215" y="1628"/>
                    <a:pt x="5587" y="0"/>
                    <a:pt x="3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5765827" y="4294678"/>
              <a:ext cx="242707" cy="68146"/>
            </a:xfrm>
            <a:custGeom>
              <a:avLst/>
              <a:gdLst/>
              <a:ahLst/>
              <a:cxnLst/>
              <a:rect l="l" t="t" r="r" b="b"/>
              <a:pathLst>
                <a:path w="7376" h="2071" extrusionOk="0">
                  <a:moveTo>
                    <a:pt x="121" y="1"/>
                  </a:moveTo>
                  <a:lnTo>
                    <a:pt x="0" y="503"/>
                  </a:lnTo>
                  <a:lnTo>
                    <a:pt x="1487" y="825"/>
                  </a:lnTo>
                  <a:lnTo>
                    <a:pt x="1588" y="323"/>
                  </a:lnTo>
                  <a:lnTo>
                    <a:pt x="121" y="1"/>
                  </a:lnTo>
                  <a:close/>
                  <a:moveTo>
                    <a:pt x="3055" y="644"/>
                  </a:moveTo>
                  <a:lnTo>
                    <a:pt x="2954" y="1146"/>
                  </a:lnTo>
                  <a:lnTo>
                    <a:pt x="4421" y="1448"/>
                  </a:lnTo>
                  <a:lnTo>
                    <a:pt x="4542" y="945"/>
                  </a:lnTo>
                  <a:lnTo>
                    <a:pt x="3055" y="644"/>
                  </a:lnTo>
                  <a:close/>
                  <a:moveTo>
                    <a:pt x="6009" y="1287"/>
                  </a:moveTo>
                  <a:lnTo>
                    <a:pt x="5908" y="1769"/>
                  </a:lnTo>
                  <a:lnTo>
                    <a:pt x="7255" y="2071"/>
                  </a:lnTo>
                  <a:lnTo>
                    <a:pt x="7375" y="1568"/>
                  </a:lnTo>
                  <a:lnTo>
                    <a:pt x="6009" y="12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90" name="Google Shape;1690;p35"/>
          <p:cNvSpPr txBox="1"/>
          <p:nvPr/>
        </p:nvSpPr>
        <p:spPr>
          <a:xfrm>
            <a:off x="8278936" y="2232230"/>
            <a:ext cx="3265491" cy="155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Jednostavnija kupnja individualnih ulaznica i Dubrovnik Card-a</a:t>
            </a:r>
            <a:endParaRPr sz="2667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692" name="Google Shape;1692;p35"/>
          <p:cNvCxnSpPr>
            <a:stCxn id="1693" idx="6"/>
          </p:cNvCxnSpPr>
          <p:nvPr/>
        </p:nvCxnSpPr>
        <p:spPr>
          <a:xfrm rot="10800000">
            <a:off x="7016936" y="2809201"/>
            <a:ext cx="1092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93" name="Google Shape;1693;p35"/>
          <p:cNvSpPr/>
          <p:nvPr/>
        </p:nvSpPr>
        <p:spPr>
          <a:xfrm flipH="1">
            <a:off x="8109736" y="2724601"/>
            <a:ext cx="169200" cy="16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10635;p77">
            <a:extLst>
              <a:ext uri="{FF2B5EF4-FFF2-40B4-BE49-F238E27FC236}">
                <a16:creationId xmlns:a16="http://schemas.microsoft.com/office/drawing/2014/main" id="{F3F029B8-3CE4-4CC2-A569-491476CCB511}"/>
              </a:ext>
            </a:extLst>
          </p:cNvPr>
          <p:cNvSpPr/>
          <p:nvPr/>
        </p:nvSpPr>
        <p:spPr>
          <a:xfrm>
            <a:off x="5201837" y="2582726"/>
            <a:ext cx="722129" cy="648513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159A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65" name="Google Shape;10519;p77">
            <a:extLst>
              <a:ext uri="{FF2B5EF4-FFF2-40B4-BE49-F238E27FC236}">
                <a16:creationId xmlns:a16="http://schemas.microsoft.com/office/drawing/2014/main" id="{8CE8D4D9-2DA8-43DA-B7BE-799FADD32873}"/>
              </a:ext>
            </a:extLst>
          </p:cNvPr>
          <p:cNvGrpSpPr/>
          <p:nvPr/>
        </p:nvGrpSpPr>
        <p:grpSpPr>
          <a:xfrm>
            <a:off x="6317419" y="2587930"/>
            <a:ext cx="675764" cy="679561"/>
            <a:chOff x="-62516625" y="2297875"/>
            <a:chExt cx="315875" cy="317650"/>
          </a:xfrm>
          <a:solidFill>
            <a:srgbClr val="F8AA25"/>
          </a:solidFill>
        </p:grpSpPr>
        <p:sp>
          <p:nvSpPr>
            <p:cNvPr id="66" name="Google Shape;10520;p77">
              <a:extLst>
                <a:ext uri="{FF2B5EF4-FFF2-40B4-BE49-F238E27FC236}">
                  <a16:creationId xmlns:a16="http://schemas.microsoft.com/office/drawing/2014/main" id="{3A6FC09D-E849-413C-A223-6C2EA7086EA9}"/>
                </a:ext>
              </a:extLst>
            </p:cNvPr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7" name="Google Shape;10521;p77">
              <a:extLst>
                <a:ext uri="{FF2B5EF4-FFF2-40B4-BE49-F238E27FC236}">
                  <a16:creationId xmlns:a16="http://schemas.microsoft.com/office/drawing/2014/main" id="{6FB8483A-C20E-4D44-869C-38C0CFB9B81F}"/>
                </a:ext>
              </a:extLst>
            </p:cNvPr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Google Shape;10011;p75">
            <a:extLst>
              <a:ext uri="{FF2B5EF4-FFF2-40B4-BE49-F238E27FC236}">
                <a16:creationId xmlns:a16="http://schemas.microsoft.com/office/drawing/2014/main" id="{B07A7161-5D38-4ACB-8C8B-D79E45237757}"/>
              </a:ext>
            </a:extLst>
          </p:cNvPr>
          <p:cNvSpPr/>
          <p:nvPr/>
        </p:nvSpPr>
        <p:spPr>
          <a:xfrm>
            <a:off x="6369890" y="4338162"/>
            <a:ext cx="570823" cy="695877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E9497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3"/>
          <p:cNvSpPr txBox="1">
            <a:spLocks noGrp="1"/>
          </p:cNvSpPr>
          <p:nvPr>
            <p:ph type="title"/>
          </p:nvPr>
        </p:nvSpPr>
        <p:spPr>
          <a:xfrm>
            <a:off x="2980000" y="1787800"/>
            <a:ext cx="6232000" cy="32824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RJEŠENJE?</a:t>
            </a:r>
            <a:br>
              <a:rPr lang="hr-HR" dirty="0">
                <a:solidFill>
                  <a:schemeClr val="accent2"/>
                </a:solidFill>
              </a:rPr>
            </a:br>
            <a:r>
              <a:rPr lang="hr-HR" dirty="0">
                <a:solidFill>
                  <a:schemeClr val="accent4"/>
                </a:solidFill>
              </a:rPr>
              <a:t>-</a:t>
            </a:r>
            <a:br>
              <a:rPr lang="hr-HR" dirty="0">
                <a:solidFill>
                  <a:schemeClr val="accent4"/>
                </a:solidFill>
              </a:rPr>
            </a:br>
            <a:r>
              <a:rPr lang="hr-HR" dirty="0">
                <a:solidFill>
                  <a:schemeClr val="accent5"/>
                </a:solidFill>
              </a:rPr>
              <a:t>MOBILNA APLIKACIJA</a:t>
            </a: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93AC7-94F6-4BE0-BBC6-B88733E63C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MONOPOL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4A44D-9458-480C-A5F7-E6E39F2103D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Prestanak prodaje ulaznica za zidine. Što prije to bolje za sve. </a:t>
            </a:r>
          </a:p>
          <a:p>
            <a:pPr lvl="0"/>
            <a:r>
              <a:rPr lang="hr-HR" dirty="0"/>
              <a:t>Svi gradski sadržaji namijenjeni turistima trebaju biti uključeni u </a:t>
            </a:r>
            <a:r>
              <a:rPr lang="hr-HR" dirty="0" err="1"/>
              <a:t>Ducard</a:t>
            </a:r>
            <a:r>
              <a:rPr lang="hr-HR" dirty="0"/>
              <a:t>, neki u cjelini, a neki sa popustima.</a:t>
            </a:r>
          </a:p>
          <a:p>
            <a:pPr lvl="0"/>
            <a:r>
              <a:rPr lang="hr-HR" dirty="0"/>
              <a:t>Većinu turističkih  usluga i proizvoda na području Dubrovnika i susjednih općina treba uključiti u </a:t>
            </a:r>
            <a:r>
              <a:rPr lang="hr-HR" dirty="0" err="1"/>
              <a:t>Ducard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Sve odluke koje Grad Dubrovnik donosi treba sagledati u kontekstu razvoja </a:t>
            </a:r>
            <a:r>
              <a:rPr lang="hr-HR" dirty="0" err="1"/>
              <a:t>Ducarda</a:t>
            </a:r>
            <a:r>
              <a:rPr lang="hr-HR" dirty="0"/>
              <a:t>.</a:t>
            </a:r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9"/>
          <p:cNvSpPr/>
          <p:nvPr/>
        </p:nvSpPr>
        <p:spPr>
          <a:xfrm>
            <a:off x="8235177" y="3956173"/>
            <a:ext cx="3333321" cy="1924324"/>
          </a:xfrm>
          <a:custGeom>
            <a:avLst/>
            <a:gdLst/>
            <a:ahLst/>
            <a:cxnLst/>
            <a:rect l="l" t="t" r="r" b="b"/>
            <a:pathLst>
              <a:path w="187828" h="108433" extrusionOk="0">
                <a:moveTo>
                  <a:pt x="124669" y="0"/>
                </a:moveTo>
                <a:cubicBezTo>
                  <a:pt x="122604" y="0"/>
                  <a:pt x="120540" y="452"/>
                  <a:pt x="118962" y="1357"/>
                </a:cubicBezTo>
                <a:lnTo>
                  <a:pt x="2371" y="68674"/>
                </a:lnTo>
                <a:cubicBezTo>
                  <a:pt x="1990" y="68895"/>
                  <a:pt x="1628" y="69157"/>
                  <a:pt x="1286" y="69458"/>
                </a:cubicBezTo>
                <a:lnTo>
                  <a:pt x="20" y="68112"/>
                </a:lnTo>
                <a:lnTo>
                  <a:pt x="20" y="71950"/>
                </a:lnTo>
                <a:cubicBezTo>
                  <a:pt x="0" y="73156"/>
                  <a:pt x="764" y="74361"/>
                  <a:pt x="2371" y="75266"/>
                </a:cubicBezTo>
                <a:lnTo>
                  <a:pt x="57472" y="107076"/>
                </a:lnTo>
                <a:cubicBezTo>
                  <a:pt x="59039" y="107980"/>
                  <a:pt x="61099" y="108432"/>
                  <a:pt x="63161" y="108432"/>
                </a:cubicBezTo>
                <a:cubicBezTo>
                  <a:pt x="65223" y="108432"/>
                  <a:pt x="67288" y="107980"/>
                  <a:pt x="68866" y="107076"/>
                </a:cubicBezTo>
                <a:lnTo>
                  <a:pt x="185456" y="39758"/>
                </a:lnTo>
                <a:cubicBezTo>
                  <a:pt x="187044" y="38834"/>
                  <a:pt x="187828" y="37648"/>
                  <a:pt x="187828" y="36462"/>
                </a:cubicBezTo>
                <a:lnTo>
                  <a:pt x="187828" y="32564"/>
                </a:lnTo>
                <a:lnTo>
                  <a:pt x="186341" y="33770"/>
                </a:lnTo>
                <a:cubicBezTo>
                  <a:pt x="186059" y="33549"/>
                  <a:pt x="185758" y="33348"/>
                  <a:pt x="185456" y="33167"/>
                </a:cubicBezTo>
                <a:lnTo>
                  <a:pt x="130376" y="1357"/>
                </a:lnTo>
                <a:cubicBezTo>
                  <a:pt x="128799" y="452"/>
                  <a:pt x="126734" y="0"/>
                  <a:pt x="1246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2" name="Google Shape;892;p29"/>
          <p:cNvSpPr/>
          <p:nvPr/>
        </p:nvSpPr>
        <p:spPr>
          <a:xfrm>
            <a:off x="8221618" y="3878950"/>
            <a:ext cx="3360793" cy="1940367"/>
          </a:xfrm>
          <a:custGeom>
            <a:avLst/>
            <a:gdLst/>
            <a:ahLst/>
            <a:cxnLst/>
            <a:rect l="l" t="t" r="r" b="b"/>
            <a:pathLst>
              <a:path w="189376" h="109337" extrusionOk="0">
                <a:moveTo>
                  <a:pt x="69630" y="107528"/>
                </a:moveTo>
                <a:cubicBezTo>
                  <a:pt x="66475" y="109337"/>
                  <a:pt x="61371" y="109337"/>
                  <a:pt x="58236" y="107528"/>
                </a:cubicBezTo>
                <a:lnTo>
                  <a:pt x="3135" y="75718"/>
                </a:lnTo>
                <a:cubicBezTo>
                  <a:pt x="1" y="73910"/>
                  <a:pt x="1" y="70956"/>
                  <a:pt x="3135" y="69147"/>
                </a:cubicBezTo>
                <a:lnTo>
                  <a:pt x="119726" y="1829"/>
                </a:lnTo>
                <a:cubicBezTo>
                  <a:pt x="122881" y="1"/>
                  <a:pt x="127985" y="1"/>
                  <a:pt x="131140" y="1829"/>
                </a:cubicBezTo>
                <a:lnTo>
                  <a:pt x="186220" y="33639"/>
                </a:lnTo>
                <a:cubicBezTo>
                  <a:pt x="189375" y="35448"/>
                  <a:pt x="189375" y="38402"/>
                  <a:pt x="186220" y="40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3" name="Google Shape;893;p29"/>
          <p:cNvSpPr/>
          <p:nvPr/>
        </p:nvSpPr>
        <p:spPr>
          <a:xfrm>
            <a:off x="8386731" y="3992472"/>
            <a:ext cx="3018441" cy="1742439"/>
          </a:xfrm>
          <a:custGeom>
            <a:avLst/>
            <a:gdLst/>
            <a:ahLst/>
            <a:cxnLst/>
            <a:rect l="l" t="t" r="r" b="b"/>
            <a:pathLst>
              <a:path w="170085" h="98184" extrusionOk="0">
                <a:moveTo>
                  <a:pt x="60647" y="98184"/>
                </a:moveTo>
                <a:lnTo>
                  <a:pt x="1" y="63159"/>
                </a:lnTo>
                <a:lnTo>
                  <a:pt x="109418" y="0"/>
                </a:lnTo>
                <a:lnTo>
                  <a:pt x="170084" y="350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4" name="Google Shape;894;p29"/>
          <p:cNvSpPr/>
          <p:nvPr/>
        </p:nvSpPr>
        <p:spPr>
          <a:xfrm>
            <a:off x="8696307" y="4128613"/>
            <a:ext cx="2408631" cy="1443248"/>
          </a:xfrm>
          <a:custGeom>
            <a:avLst/>
            <a:gdLst/>
            <a:ahLst/>
            <a:cxnLst/>
            <a:rect l="l" t="t" r="r" b="b"/>
            <a:pathLst>
              <a:path w="135723" h="81325" extrusionOk="0">
                <a:moveTo>
                  <a:pt x="70856" y="14709"/>
                </a:moveTo>
                <a:lnTo>
                  <a:pt x="86228" y="17603"/>
                </a:lnTo>
                <a:lnTo>
                  <a:pt x="88499" y="30605"/>
                </a:lnTo>
                <a:lnTo>
                  <a:pt x="92679" y="33840"/>
                </a:lnTo>
                <a:lnTo>
                  <a:pt x="76824" y="51403"/>
                </a:lnTo>
                <a:lnTo>
                  <a:pt x="42622" y="36613"/>
                </a:lnTo>
                <a:lnTo>
                  <a:pt x="66415" y="24355"/>
                </a:lnTo>
                <a:lnTo>
                  <a:pt x="70856" y="14709"/>
                </a:lnTo>
                <a:close/>
                <a:moveTo>
                  <a:pt x="77588" y="0"/>
                </a:moveTo>
                <a:lnTo>
                  <a:pt x="76301" y="744"/>
                </a:lnTo>
                <a:lnTo>
                  <a:pt x="70333" y="13725"/>
                </a:lnTo>
                <a:lnTo>
                  <a:pt x="57915" y="11374"/>
                </a:lnTo>
                <a:lnTo>
                  <a:pt x="56769" y="12037"/>
                </a:lnTo>
                <a:lnTo>
                  <a:pt x="69972" y="14529"/>
                </a:lnTo>
                <a:lnTo>
                  <a:pt x="65752" y="23712"/>
                </a:lnTo>
                <a:lnTo>
                  <a:pt x="64265" y="24476"/>
                </a:lnTo>
                <a:lnTo>
                  <a:pt x="49173" y="20015"/>
                </a:lnTo>
                <a:lnTo>
                  <a:pt x="41437" y="24516"/>
                </a:lnTo>
                <a:lnTo>
                  <a:pt x="45536" y="27912"/>
                </a:lnTo>
                <a:lnTo>
                  <a:pt x="41718" y="30183"/>
                </a:lnTo>
                <a:lnTo>
                  <a:pt x="31409" y="26666"/>
                </a:lnTo>
                <a:lnTo>
                  <a:pt x="30405" y="27249"/>
                </a:lnTo>
                <a:lnTo>
                  <a:pt x="41798" y="31127"/>
                </a:lnTo>
                <a:lnTo>
                  <a:pt x="47043" y="28032"/>
                </a:lnTo>
                <a:lnTo>
                  <a:pt x="42944" y="24656"/>
                </a:lnTo>
                <a:lnTo>
                  <a:pt x="49294" y="20979"/>
                </a:lnTo>
                <a:lnTo>
                  <a:pt x="63159" y="25058"/>
                </a:lnTo>
                <a:lnTo>
                  <a:pt x="41598" y="36171"/>
                </a:lnTo>
                <a:lnTo>
                  <a:pt x="38583" y="34865"/>
                </a:lnTo>
                <a:lnTo>
                  <a:pt x="38503" y="34824"/>
                </a:lnTo>
                <a:lnTo>
                  <a:pt x="14510" y="36432"/>
                </a:lnTo>
                <a:lnTo>
                  <a:pt x="12801" y="37417"/>
                </a:lnTo>
                <a:lnTo>
                  <a:pt x="38342" y="35709"/>
                </a:lnTo>
                <a:lnTo>
                  <a:pt x="41055" y="36874"/>
                </a:lnTo>
                <a:lnTo>
                  <a:pt x="36534" y="47967"/>
                </a:lnTo>
                <a:lnTo>
                  <a:pt x="10350" y="48589"/>
                </a:lnTo>
                <a:lnTo>
                  <a:pt x="1" y="64565"/>
                </a:lnTo>
                <a:lnTo>
                  <a:pt x="765" y="65007"/>
                </a:lnTo>
                <a:lnTo>
                  <a:pt x="10832" y="49454"/>
                </a:lnTo>
                <a:lnTo>
                  <a:pt x="37136" y="48831"/>
                </a:lnTo>
                <a:lnTo>
                  <a:pt x="41859" y="37216"/>
                </a:lnTo>
                <a:lnTo>
                  <a:pt x="76020" y="51965"/>
                </a:lnTo>
                <a:lnTo>
                  <a:pt x="69268" y="55964"/>
                </a:lnTo>
                <a:lnTo>
                  <a:pt x="72222" y="65992"/>
                </a:lnTo>
                <a:lnTo>
                  <a:pt x="56588" y="74311"/>
                </a:lnTo>
                <a:lnTo>
                  <a:pt x="47606" y="71156"/>
                </a:lnTo>
                <a:lnTo>
                  <a:pt x="28154" y="80822"/>
                </a:lnTo>
                <a:lnTo>
                  <a:pt x="29038" y="81324"/>
                </a:lnTo>
                <a:lnTo>
                  <a:pt x="47666" y="72080"/>
                </a:lnTo>
                <a:lnTo>
                  <a:pt x="56669" y="75255"/>
                </a:lnTo>
                <a:lnTo>
                  <a:pt x="73247" y="66414"/>
                </a:lnTo>
                <a:lnTo>
                  <a:pt x="70273" y="56366"/>
                </a:lnTo>
                <a:lnTo>
                  <a:pt x="76965" y="52387"/>
                </a:lnTo>
                <a:lnTo>
                  <a:pt x="94809" y="60104"/>
                </a:lnTo>
                <a:lnTo>
                  <a:pt x="95733" y="59561"/>
                </a:lnTo>
                <a:lnTo>
                  <a:pt x="77648" y="51744"/>
                </a:lnTo>
                <a:lnTo>
                  <a:pt x="93342" y="34362"/>
                </a:lnTo>
                <a:lnTo>
                  <a:pt x="102123" y="41134"/>
                </a:lnTo>
                <a:lnTo>
                  <a:pt x="116371" y="32694"/>
                </a:lnTo>
                <a:lnTo>
                  <a:pt x="134637" y="37115"/>
                </a:lnTo>
                <a:lnTo>
                  <a:pt x="135722" y="36472"/>
                </a:lnTo>
                <a:lnTo>
                  <a:pt x="116230" y="31770"/>
                </a:lnTo>
                <a:lnTo>
                  <a:pt x="102184" y="40089"/>
                </a:lnTo>
                <a:lnTo>
                  <a:pt x="94286" y="33980"/>
                </a:lnTo>
                <a:lnTo>
                  <a:pt x="110222" y="29982"/>
                </a:lnTo>
                <a:lnTo>
                  <a:pt x="111407" y="10449"/>
                </a:lnTo>
                <a:lnTo>
                  <a:pt x="100757" y="5285"/>
                </a:lnTo>
                <a:lnTo>
                  <a:pt x="108273" y="723"/>
                </a:lnTo>
                <a:lnTo>
                  <a:pt x="107429" y="221"/>
                </a:lnTo>
                <a:lnTo>
                  <a:pt x="98948" y="5365"/>
                </a:lnTo>
                <a:lnTo>
                  <a:pt x="110503" y="10972"/>
                </a:lnTo>
                <a:lnTo>
                  <a:pt x="109378" y="29278"/>
                </a:lnTo>
                <a:lnTo>
                  <a:pt x="93402" y="33297"/>
                </a:lnTo>
                <a:lnTo>
                  <a:pt x="89283" y="30102"/>
                </a:lnTo>
                <a:lnTo>
                  <a:pt x="86952" y="16860"/>
                </a:lnTo>
                <a:lnTo>
                  <a:pt x="71217" y="13886"/>
                </a:lnTo>
                <a:lnTo>
                  <a:pt x="77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5" name="Google Shape;895;p29"/>
          <p:cNvSpPr/>
          <p:nvPr/>
        </p:nvSpPr>
        <p:spPr>
          <a:xfrm>
            <a:off x="10865084" y="4115410"/>
            <a:ext cx="308136" cy="177964"/>
          </a:xfrm>
          <a:custGeom>
            <a:avLst/>
            <a:gdLst/>
            <a:ahLst/>
            <a:cxnLst/>
            <a:rect l="l" t="t" r="r" b="b"/>
            <a:pathLst>
              <a:path w="17363" h="10028" extrusionOk="0">
                <a:moveTo>
                  <a:pt x="2251" y="1"/>
                </a:moveTo>
                <a:lnTo>
                  <a:pt x="0" y="2794"/>
                </a:lnTo>
                <a:lnTo>
                  <a:pt x="12519" y="10028"/>
                </a:lnTo>
                <a:lnTo>
                  <a:pt x="17362" y="8722"/>
                </a:lnTo>
                <a:lnTo>
                  <a:pt x="2251" y="1"/>
                </a:lnTo>
                <a:close/>
              </a:path>
            </a:pathLst>
          </a:custGeom>
          <a:solidFill>
            <a:srgbClr val="CFCE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6" name="Google Shape;896;p29"/>
          <p:cNvSpPr/>
          <p:nvPr/>
        </p:nvSpPr>
        <p:spPr>
          <a:xfrm>
            <a:off x="10460997" y="3943057"/>
            <a:ext cx="63497" cy="33452"/>
          </a:xfrm>
          <a:custGeom>
            <a:avLst/>
            <a:gdLst/>
            <a:ahLst/>
            <a:cxnLst/>
            <a:rect l="l" t="t" r="r" b="b"/>
            <a:pathLst>
              <a:path w="3578" h="1885" extrusionOk="0">
                <a:moveTo>
                  <a:pt x="1792" y="1"/>
                </a:moveTo>
                <a:cubicBezTo>
                  <a:pt x="1397" y="1"/>
                  <a:pt x="1005" y="96"/>
                  <a:pt x="644" y="287"/>
                </a:cubicBezTo>
                <a:cubicBezTo>
                  <a:pt x="1" y="649"/>
                  <a:pt x="1" y="1252"/>
                  <a:pt x="644" y="1613"/>
                </a:cubicBezTo>
                <a:cubicBezTo>
                  <a:pt x="1005" y="1794"/>
                  <a:pt x="1397" y="1885"/>
                  <a:pt x="1792" y="1885"/>
                </a:cubicBezTo>
                <a:cubicBezTo>
                  <a:pt x="2186" y="1885"/>
                  <a:pt x="2583" y="1794"/>
                  <a:pt x="2955" y="1613"/>
                </a:cubicBezTo>
                <a:cubicBezTo>
                  <a:pt x="3578" y="1252"/>
                  <a:pt x="3578" y="649"/>
                  <a:pt x="2955" y="287"/>
                </a:cubicBezTo>
                <a:cubicBezTo>
                  <a:pt x="2583" y="96"/>
                  <a:pt x="2186" y="1"/>
                  <a:pt x="1792" y="1"/>
                </a:cubicBezTo>
                <a:close/>
              </a:path>
            </a:pathLst>
          </a:custGeom>
          <a:solidFill>
            <a:srgbClr val="3E3C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7" name="Google Shape;897;p29"/>
          <p:cNvSpPr/>
          <p:nvPr/>
        </p:nvSpPr>
        <p:spPr>
          <a:xfrm>
            <a:off x="10519139" y="3975872"/>
            <a:ext cx="38173" cy="20160"/>
          </a:xfrm>
          <a:custGeom>
            <a:avLst/>
            <a:gdLst/>
            <a:ahLst/>
            <a:cxnLst/>
            <a:rect l="l" t="t" r="r" b="b"/>
            <a:pathLst>
              <a:path w="2151" h="1136" extrusionOk="0">
                <a:moveTo>
                  <a:pt x="1075" y="0"/>
                </a:moveTo>
                <a:cubicBezTo>
                  <a:pt x="839" y="0"/>
                  <a:pt x="603" y="56"/>
                  <a:pt x="382" y="166"/>
                </a:cubicBezTo>
                <a:cubicBezTo>
                  <a:pt x="0" y="387"/>
                  <a:pt x="0" y="749"/>
                  <a:pt x="382" y="970"/>
                </a:cubicBezTo>
                <a:cubicBezTo>
                  <a:pt x="603" y="1080"/>
                  <a:pt x="839" y="1136"/>
                  <a:pt x="1075" y="1136"/>
                </a:cubicBezTo>
                <a:cubicBezTo>
                  <a:pt x="1311" y="1136"/>
                  <a:pt x="1548" y="1080"/>
                  <a:pt x="1769" y="970"/>
                </a:cubicBezTo>
                <a:cubicBezTo>
                  <a:pt x="2150" y="749"/>
                  <a:pt x="2150" y="387"/>
                  <a:pt x="1769" y="166"/>
                </a:cubicBezTo>
                <a:cubicBezTo>
                  <a:pt x="1548" y="56"/>
                  <a:pt x="1311" y="0"/>
                  <a:pt x="1075" y="0"/>
                </a:cubicBezTo>
                <a:close/>
              </a:path>
            </a:pathLst>
          </a:custGeom>
          <a:solidFill>
            <a:srgbClr val="3E3C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63548-204E-4087-9A09-ACEF0888BD3C}"/>
              </a:ext>
            </a:extLst>
          </p:cNvPr>
          <p:cNvGrpSpPr/>
          <p:nvPr/>
        </p:nvGrpSpPr>
        <p:grpSpPr>
          <a:xfrm>
            <a:off x="8791898" y="4494458"/>
            <a:ext cx="2275063" cy="880631"/>
            <a:chOff x="6593923" y="3370843"/>
            <a:chExt cx="1706297" cy="660473"/>
          </a:xfrm>
        </p:grpSpPr>
        <p:sp>
          <p:nvSpPr>
            <p:cNvPr id="898" name="Google Shape;898;p29"/>
            <p:cNvSpPr/>
            <p:nvPr/>
          </p:nvSpPr>
          <p:spPr>
            <a:xfrm>
              <a:off x="6654103" y="3377658"/>
              <a:ext cx="1607742" cy="531122"/>
            </a:xfrm>
            <a:custGeom>
              <a:avLst/>
              <a:gdLst/>
              <a:ahLst/>
              <a:cxnLst/>
              <a:rect l="l" t="t" r="r" b="b"/>
              <a:pathLst>
                <a:path w="120792" h="39904" extrusionOk="0">
                  <a:moveTo>
                    <a:pt x="91702" y="0"/>
                  </a:moveTo>
                  <a:cubicBezTo>
                    <a:pt x="86002" y="0"/>
                    <a:pt x="80706" y="3973"/>
                    <a:pt x="75698" y="8234"/>
                  </a:cubicBezTo>
                  <a:lnTo>
                    <a:pt x="75236" y="8615"/>
                  </a:lnTo>
                  <a:cubicBezTo>
                    <a:pt x="73086" y="10424"/>
                    <a:pt x="68585" y="14182"/>
                    <a:pt x="68545" y="17879"/>
                  </a:cubicBezTo>
                  <a:cubicBezTo>
                    <a:pt x="68525" y="19266"/>
                    <a:pt x="69127" y="20471"/>
                    <a:pt x="70313" y="21516"/>
                  </a:cubicBezTo>
                  <a:cubicBezTo>
                    <a:pt x="72925" y="23807"/>
                    <a:pt x="74171" y="27505"/>
                    <a:pt x="73408" y="30740"/>
                  </a:cubicBezTo>
                  <a:cubicBezTo>
                    <a:pt x="72523" y="34457"/>
                    <a:pt x="69208" y="37231"/>
                    <a:pt x="64043" y="38557"/>
                  </a:cubicBezTo>
                  <a:cubicBezTo>
                    <a:pt x="63011" y="38832"/>
                    <a:pt x="62148" y="38968"/>
                    <a:pt x="61464" y="38968"/>
                  </a:cubicBezTo>
                  <a:cubicBezTo>
                    <a:pt x="60696" y="38968"/>
                    <a:pt x="60152" y="38796"/>
                    <a:pt x="59844" y="38456"/>
                  </a:cubicBezTo>
                  <a:cubicBezTo>
                    <a:pt x="58879" y="37391"/>
                    <a:pt x="59964" y="34397"/>
                    <a:pt x="61029" y="31504"/>
                  </a:cubicBezTo>
                  <a:cubicBezTo>
                    <a:pt x="62436" y="27585"/>
                    <a:pt x="64063" y="23124"/>
                    <a:pt x="61753" y="20813"/>
                  </a:cubicBezTo>
                  <a:cubicBezTo>
                    <a:pt x="60747" y="19807"/>
                    <a:pt x="59485" y="19401"/>
                    <a:pt x="58086" y="19401"/>
                  </a:cubicBezTo>
                  <a:cubicBezTo>
                    <a:pt x="55152" y="19401"/>
                    <a:pt x="51611" y="21187"/>
                    <a:pt x="48550" y="22983"/>
                  </a:cubicBezTo>
                  <a:cubicBezTo>
                    <a:pt x="47344" y="23687"/>
                    <a:pt x="46125" y="24049"/>
                    <a:pt x="45149" y="24049"/>
                  </a:cubicBezTo>
                  <a:cubicBezTo>
                    <a:pt x="44370" y="24049"/>
                    <a:pt x="43745" y="23818"/>
                    <a:pt x="43406" y="23345"/>
                  </a:cubicBezTo>
                  <a:cubicBezTo>
                    <a:pt x="42582" y="22180"/>
                    <a:pt x="43406" y="19286"/>
                    <a:pt x="48450" y="15026"/>
                  </a:cubicBezTo>
                  <a:cubicBezTo>
                    <a:pt x="55603" y="8977"/>
                    <a:pt x="55302" y="5079"/>
                    <a:pt x="54478" y="3290"/>
                  </a:cubicBezTo>
                  <a:cubicBezTo>
                    <a:pt x="53481" y="1093"/>
                    <a:pt x="50905" y="90"/>
                    <a:pt x="48474" y="90"/>
                  </a:cubicBezTo>
                  <a:cubicBezTo>
                    <a:pt x="48014" y="90"/>
                    <a:pt x="47561" y="125"/>
                    <a:pt x="47123" y="196"/>
                  </a:cubicBezTo>
                  <a:cubicBezTo>
                    <a:pt x="44752" y="577"/>
                    <a:pt x="39085" y="3290"/>
                    <a:pt x="32735" y="7048"/>
                  </a:cubicBezTo>
                  <a:cubicBezTo>
                    <a:pt x="26385" y="10806"/>
                    <a:pt x="20799" y="16694"/>
                    <a:pt x="19111" y="21356"/>
                  </a:cubicBezTo>
                  <a:cubicBezTo>
                    <a:pt x="18388" y="23365"/>
                    <a:pt x="18548" y="25395"/>
                    <a:pt x="18709" y="27384"/>
                  </a:cubicBezTo>
                  <a:cubicBezTo>
                    <a:pt x="18950" y="30378"/>
                    <a:pt x="19131" y="32749"/>
                    <a:pt x="16358" y="34236"/>
                  </a:cubicBezTo>
                  <a:cubicBezTo>
                    <a:pt x="15807" y="34533"/>
                    <a:pt x="15168" y="34664"/>
                    <a:pt x="14470" y="34664"/>
                  </a:cubicBezTo>
                  <a:cubicBezTo>
                    <a:pt x="9259" y="34664"/>
                    <a:pt x="732" y="27372"/>
                    <a:pt x="644" y="27284"/>
                  </a:cubicBezTo>
                  <a:lnTo>
                    <a:pt x="1" y="28007"/>
                  </a:lnTo>
                  <a:cubicBezTo>
                    <a:pt x="421" y="28374"/>
                    <a:pt x="8864" y="35608"/>
                    <a:pt x="14503" y="35608"/>
                  </a:cubicBezTo>
                  <a:cubicBezTo>
                    <a:pt x="15343" y="35608"/>
                    <a:pt x="16121" y="35448"/>
                    <a:pt x="16800" y="35080"/>
                  </a:cubicBezTo>
                  <a:cubicBezTo>
                    <a:pt x="20136" y="33292"/>
                    <a:pt x="19895" y="30238"/>
                    <a:pt x="19654" y="27304"/>
                  </a:cubicBezTo>
                  <a:cubicBezTo>
                    <a:pt x="19513" y="25415"/>
                    <a:pt x="19352" y="23466"/>
                    <a:pt x="20015" y="21657"/>
                  </a:cubicBezTo>
                  <a:cubicBezTo>
                    <a:pt x="21623" y="17196"/>
                    <a:pt x="27049" y="11529"/>
                    <a:pt x="33238" y="7852"/>
                  </a:cubicBezTo>
                  <a:cubicBezTo>
                    <a:pt x="39407" y="4174"/>
                    <a:pt x="45034" y="1482"/>
                    <a:pt x="47264" y="1120"/>
                  </a:cubicBezTo>
                  <a:cubicBezTo>
                    <a:pt x="47659" y="1058"/>
                    <a:pt x="48067" y="1026"/>
                    <a:pt x="48479" y="1026"/>
                  </a:cubicBezTo>
                  <a:cubicBezTo>
                    <a:pt x="50584" y="1026"/>
                    <a:pt x="52774" y="1857"/>
                    <a:pt x="53614" y="3672"/>
                  </a:cubicBezTo>
                  <a:cubicBezTo>
                    <a:pt x="54317" y="5219"/>
                    <a:pt x="54498" y="8636"/>
                    <a:pt x="47847" y="14282"/>
                  </a:cubicBezTo>
                  <a:cubicBezTo>
                    <a:pt x="43125" y="18261"/>
                    <a:pt x="41195" y="21838"/>
                    <a:pt x="42622" y="23867"/>
                  </a:cubicBezTo>
                  <a:cubicBezTo>
                    <a:pt x="43156" y="24619"/>
                    <a:pt x="44064" y="24996"/>
                    <a:pt x="45170" y="24996"/>
                  </a:cubicBezTo>
                  <a:cubicBezTo>
                    <a:pt x="46312" y="24996"/>
                    <a:pt x="47664" y="24594"/>
                    <a:pt x="49032" y="23787"/>
                  </a:cubicBezTo>
                  <a:cubicBezTo>
                    <a:pt x="52963" y="21490"/>
                    <a:pt x="55937" y="20352"/>
                    <a:pt x="58109" y="20352"/>
                  </a:cubicBezTo>
                  <a:cubicBezTo>
                    <a:pt x="59358" y="20352"/>
                    <a:pt x="60341" y="20728"/>
                    <a:pt x="61089" y="21476"/>
                  </a:cubicBezTo>
                  <a:cubicBezTo>
                    <a:pt x="62958" y="23345"/>
                    <a:pt x="61451" y="27505"/>
                    <a:pt x="60125" y="31162"/>
                  </a:cubicBezTo>
                  <a:cubicBezTo>
                    <a:pt x="58879" y="34618"/>
                    <a:pt x="57794" y="37592"/>
                    <a:pt x="59140" y="39079"/>
                  </a:cubicBezTo>
                  <a:cubicBezTo>
                    <a:pt x="59643" y="39622"/>
                    <a:pt x="60406" y="39903"/>
                    <a:pt x="61451" y="39903"/>
                  </a:cubicBezTo>
                  <a:cubicBezTo>
                    <a:pt x="62416" y="39883"/>
                    <a:pt x="63360" y="39742"/>
                    <a:pt x="64284" y="39481"/>
                  </a:cubicBezTo>
                  <a:cubicBezTo>
                    <a:pt x="69811" y="38054"/>
                    <a:pt x="73367" y="35020"/>
                    <a:pt x="74332" y="30961"/>
                  </a:cubicBezTo>
                  <a:cubicBezTo>
                    <a:pt x="75176" y="27384"/>
                    <a:pt x="73809" y="23305"/>
                    <a:pt x="70936" y="20793"/>
                  </a:cubicBezTo>
                  <a:cubicBezTo>
                    <a:pt x="69951" y="19929"/>
                    <a:pt x="69469" y="18984"/>
                    <a:pt x="69489" y="17879"/>
                  </a:cubicBezTo>
                  <a:cubicBezTo>
                    <a:pt x="69509" y="14624"/>
                    <a:pt x="73950" y="10926"/>
                    <a:pt x="75839" y="9339"/>
                  </a:cubicBezTo>
                  <a:lnTo>
                    <a:pt x="76301" y="8957"/>
                  </a:lnTo>
                  <a:cubicBezTo>
                    <a:pt x="81167" y="4829"/>
                    <a:pt x="86281" y="971"/>
                    <a:pt x="91715" y="971"/>
                  </a:cubicBezTo>
                  <a:cubicBezTo>
                    <a:pt x="93688" y="971"/>
                    <a:pt x="95702" y="1479"/>
                    <a:pt x="97763" y="2667"/>
                  </a:cubicBezTo>
                  <a:cubicBezTo>
                    <a:pt x="102646" y="5501"/>
                    <a:pt x="101400" y="8374"/>
                    <a:pt x="99832" y="12011"/>
                  </a:cubicBezTo>
                  <a:cubicBezTo>
                    <a:pt x="99029" y="13840"/>
                    <a:pt x="98205" y="15729"/>
                    <a:pt x="98205" y="17739"/>
                  </a:cubicBezTo>
                  <a:cubicBezTo>
                    <a:pt x="98205" y="19165"/>
                    <a:pt x="98808" y="20291"/>
                    <a:pt x="99933" y="20934"/>
                  </a:cubicBezTo>
                  <a:cubicBezTo>
                    <a:pt x="100724" y="21386"/>
                    <a:pt x="101779" y="21605"/>
                    <a:pt x="103051" y="21605"/>
                  </a:cubicBezTo>
                  <a:cubicBezTo>
                    <a:pt x="107205" y="21605"/>
                    <a:pt x="113668" y="19266"/>
                    <a:pt x="120791" y="15066"/>
                  </a:cubicBezTo>
                  <a:lnTo>
                    <a:pt x="120309" y="14242"/>
                  </a:lnTo>
                  <a:cubicBezTo>
                    <a:pt x="113357" y="18331"/>
                    <a:pt x="106947" y="20660"/>
                    <a:pt x="103044" y="20660"/>
                  </a:cubicBezTo>
                  <a:cubicBezTo>
                    <a:pt x="101960" y="20660"/>
                    <a:pt x="101070" y="20481"/>
                    <a:pt x="100415" y="20110"/>
                  </a:cubicBezTo>
                  <a:cubicBezTo>
                    <a:pt x="99591" y="19627"/>
                    <a:pt x="99189" y="18844"/>
                    <a:pt x="99189" y="17739"/>
                  </a:cubicBezTo>
                  <a:cubicBezTo>
                    <a:pt x="99189" y="15930"/>
                    <a:pt x="99973" y="14142"/>
                    <a:pt x="100717" y="12393"/>
                  </a:cubicBezTo>
                  <a:cubicBezTo>
                    <a:pt x="102264" y="8796"/>
                    <a:pt x="103872" y="5119"/>
                    <a:pt x="98245" y="1843"/>
                  </a:cubicBezTo>
                  <a:cubicBezTo>
                    <a:pt x="96004" y="551"/>
                    <a:pt x="93825" y="0"/>
                    <a:pt x="9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6858201" y="3881326"/>
              <a:ext cx="123038" cy="64141"/>
            </a:xfrm>
            <a:custGeom>
              <a:avLst/>
              <a:gdLst/>
              <a:ahLst/>
              <a:cxnLst/>
              <a:rect l="l" t="t" r="r" b="b"/>
              <a:pathLst>
                <a:path w="9244" h="4819" extrusionOk="0">
                  <a:moveTo>
                    <a:pt x="3350" y="0"/>
                  </a:moveTo>
                  <a:cubicBezTo>
                    <a:pt x="3036" y="0"/>
                    <a:pt x="2719" y="41"/>
                    <a:pt x="2392" y="116"/>
                  </a:cubicBezTo>
                  <a:cubicBezTo>
                    <a:pt x="1949" y="216"/>
                    <a:pt x="1527" y="377"/>
                    <a:pt x="1146" y="598"/>
                  </a:cubicBezTo>
                  <a:cubicBezTo>
                    <a:pt x="724" y="839"/>
                    <a:pt x="442" y="1101"/>
                    <a:pt x="261" y="1362"/>
                  </a:cubicBezTo>
                  <a:cubicBezTo>
                    <a:pt x="81" y="1623"/>
                    <a:pt x="0" y="1925"/>
                    <a:pt x="40" y="2226"/>
                  </a:cubicBezTo>
                  <a:lnTo>
                    <a:pt x="1065" y="2105"/>
                  </a:lnTo>
                  <a:cubicBezTo>
                    <a:pt x="1065" y="1864"/>
                    <a:pt x="1105" y="1643"/>
                    <a:pt x="1206" y="1482"/>
                  </a:cubicBezTo>
                  <a:cubicBezTo>
                    <a:pt x="1306" y="1302"/>
                    <a:pt x="1507" y="1141"/>
                    <a:pt x="1769" y="980"/>
                  </a:cubicBezTo>
                  <a:cubicBezTo>
                    <a:pt x="2090" y="799"/>
                    <a:pt x="2452" y="679"/>
                    <a:pt x="2834" y="659"/>
                  </a:cubicBezTo>
                  <a:cubicBezTo>
                    <a:pt x="2878" y="656"/>
                    <a:pt x="2922" y="655"/>
                    <a:pt x="2966" y="655"/>
                  </a:cubicBezTo>
                  <a:cubicBezTo>
                    <a:pt x="3279" y="655"/>
                    <a:pt x="3574" y="719"/>
                    <a:pt x="3838" y="860"/>
                  </a:cubicBezTo>
                  <a:cubicBezTo>
                    <a:pt x="4180" y="1040"/>
                    <a:pt x="4401" y="1241"/>
                    <a:pt x="4522" y="1482"/>
                  </a:cubicBezTo>
                  <a:cubicBezTo>
                    <a:pt x="4662" y="1724"/>
                    <a:pt x="4743" y="2045"/>
                    <a:pt x="4763" y="2467"/>
                  </a:cubicBezTo>
                  <a:cubicBezTo>
                    <a:pt x="4763" y="2869"/>
                    <a:pt x="4743" y="3552"/>
                    <a:pt x="4702" y="4477"/>
                  </a:cubicBezTo>
                  <a:lnTo>
                    <a:pt x="5345" y="4818"/>
                  </a:lnTo>
                  <a:lnTo>
                    <a:pt x="9244" y="2568"/>
                  </a:lnTo>
                  <a:lnTo>
                    <a:pt x="8661" y="2146"/>
                  </a:lnTo>
                  <a:lnTo>
                    <a:pt x="5687" y="3874"/>
                  </a:lnTo>
                  <a:cubicBezTo>
                    <a:pt x="5767" y="3070"/>
                    <a:pt x="5788" y="2467"/>
                    <a:pt x="5788" y="2045"/>
                  </a:cubicBezTo>
                  <a:cubicBezTo>
                    <a:pt x="5767" y="1623"/>
                    <a:pt x="5687" y="1282"/>
                    <a:pt x="5526" y="1000"/>
                  </a:cubicBezTo>
                  <a:cubicBezTo>
                    <a:pt x="5366" y="719"/>
                    <a:pt x="5124" y="478"/>
                    <a:pt x="4763" y="297"/>
                  </a:cubicBezTo>
                  <a:cubicBezTo>
                    <a:pt x="4441" y="136"/>
                    <a:pt x="4080" y="36"/>
                    <a:pt x="3678" y="16"/>
                  </a:cubicBezTo>
                  <a:cubicBezTo>
                    <a:pt x="3569" y="5"/>
                    <a:pt x="3460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6918646" y="3836587"/>
              <a:ext cx="116356" cy="67681"/>
            </a:xfrm>
            <a:custGeom>
              <a:avLst/>
              <a:gdLst/>
              <a:ahLst/>
              <a:cxnLst/>
              <a:rect l="l" t="t" r="r" b="b"/>
              <a:pathLst>
                <a:path w="8742" h="5085" extrusionOk="0">
                  <a:moveTo>
                    <a:pt x="3578" y="1"/>
                  </a:moveTo>
                  <a:lnTo>
                    <a:pt x="1" y="2090"/>
                  </a:lnTo>
                  <a:lnTo>
                    <a:pt x="3015" y="3638"/>
                  </a:lnTo>
                  <a:lnTo>
                    <a:pt x="3738" y="3216"/>
                  </a:lnTo>
                  <a:cubicBezTo>
                    <a:pt x="3819" y="3095"/>
                    <a:pt x="3919" y="2975"/>
                    <a:pt x="4040" y="2874"/>
                  </a:cubicBezTo>
                  <a:cubicBezTo>
                    <a:pt x="4140" y="2774"/>
                    <a:pt x="4281" y="2673"/>
                    <a:pt x="4462" y="2573"/>
                  </a:cubicBezTo>
                  <a:cubicBezTo>
                    <a:pt x="4823" y="2372"/>
                    <a:pt x="5225" y="2251"/>
                    <a:pt x="5627" y="2211"/>
                  </a:cubicBezTo>
                  <a:cubicBezTo>
                    <a:pt x="5662" y="2209"/>
                    <a:pt x="5698" y="2209"/>
                    <a:pt x="5733" y="2209"/>
                  </a:cubicBezTo>
                  <a:cubicBezTo>
                    <a:pt x="6120" y="2209"/>
                    <a:pt x="6506" y="2310"/>
                    <a:pt x="6893" y="2512"/>
                  </a:cubicBezTo>
                  <a:cubicBezTo>
                    <a:pt x="7335" y="2754"/>
                    <a:pt x="7556" y="2995"/>
                    <a:pt x="7556" y="3256"/>
                  </a:cubicBezTo>
                  <a:cubicBezTo>
                    <a:pt x="7556" y="3517"/>
                    <a:pt x="7335" y="3758"/>
                    <a:pt x="6913" y="4020"/>
                  </a:cubicBezTo>
                  <a:cubicBezTo>
                    <a:pt x="6632" y="4180"/>
                    <a:pt x="6351" y="4301"/>
                    <a:pt x="6029" y="4381"/>
                  </a:cubicBezTo>
                  <a:cubicBezTo>
                    <a:pt x="5708" y="4462"/>
                    <a:pt x="5346" y="4522"/>
                    <a:pt x="4944" y="4542"/>
                  </a:cubicBezTo>
                  <a:lnTo>
                    <a:pt x="4884" y="5085"/>
                  </a:lnTo>
                  <a:cubicBezTo>
                    <a:pt x="5406" y="5065"/>
                    <a:pt x="5889" y="4984"/>
                    <a:pt x="6351" y="4884"/>
                  </a:cubicBezTo>
                  <a:cubicBezTo>
                    <a:pt x="6773" y="4763"/>
                    <a:pt x="7195" y="4582"/>
                    <a:pt x="7597" y="4361"/>
                  </a:cubicBezTo>
                  <a:cubicBezTo>
                    <a:pt x="8059" y="4080"/>
                    <a:pt x="8360" y="3819"/>
                    <a:pt x="8541" y="3537"/>
                  </a:cubicBezTo>
                  <a:cubicBezTo>
                    <a:pt x="8722" y="3236"/>
                    <a:pt x="8742" y="2955"/>
                    <a:pt x="8642" y="2693"/>
                  </a:cubicBezTo>
                  <a:cubicBezTo>
                    <a:pt x="8521" y="2412"/>
                    <a:pt x="8260" y="2191"/>
                    <a:pt x="7858" y="1970"/>
                  </a:cubicBezTo>
                  <a:cubicBezTo>
                    <a:pt x="7340" y="1702"/>
                    <a:pt x="6791" y="1561"/>
                    <a:pt x="6196" y="1561"/>
                  </a:cubicBezTo>
                  <a:cubicBezTo>
                    <a:pt x="6121" y="1561"/>
                    <a:pt x="6045" y="1563"/>
                    <a:pt x="5969" y="1568"/>
                  </a:cubicBezTo>
                  <a:cubicBezTo>
                    <a:pt x="5286" y="1588"/>
                    <a:pt x="4663" y="1749"/>
                    <a:pt x="4100" y="2090"/>
                  </a:cubicBezTo>
                  <a:cubicBezTo>
                    <a:pt x="3738" y="2291"/>
                    <a:pt x="3457" y="2553"/>
                    <a:pt x="3276" y="2814"/>
                  </a:cubicBezTo>
                  <a:lnTo>
                    <a:pt x="1508" y="1910"/>
                  </a:lnTo>
                  <a:lnTo>
                    <a:pt x="4080" y="423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6979371" y="3802883"/>
              <a:ext cx="142563" cy="62331"/>
            </a:xfrm>
            <a:custGeom>
              <a:avLst/>
              <a:gdLst/>
              <a:ahLst/>
              <a:cxnLst/>
              <a:rect l="l" t="t" r="r" b="b"/>
              <a:pathLst>
                <a:path w="10711" h="4683" extrusionOk="0">
                  <a:moveTo>
                    <a:pt x="5788" y="1"/>
                  </a:moveTo>
                  <a:lnTo>
                    <a:pt x="4763" y="583"/>
                  </a:lnTo>
                  <a:lnTo>
                    <a:pt x="5004" y="2794"/>
                  </a:lnTo>
                  <a:lnTo>
                    <a:pt x="9626" y="2934"/>
                  </a:lnTo>
                  <a:lnTo>
                    <a:pt x="10711" y="2312"/>
                  </a:lnTo>
                  <a:lnTo>
                    <a:pt x="5948" y="2191"/>
                  </a:lnTo>
                  <a:lnTo>
                    <a:pt x="5788" y="1"/>
                  </a:lnTo>
                  <a:close/>
                  <a:moveTo>
                    <a:pt x="804" y="704"/>
                  </a:moveTo>
                  <a:lnTo>
                    <a:pt x="0" y="1287"/>
                  </a:lnTo>
                  <a:lnTo>
                    <a:pt x="6611" y="4683"/>
                  </a:lnTo>
                  <a:lnTo>
                    <a:pt x="7516" y="4160"/>
                  </a:lnTo>
                  <a:lnTo>
                    <a:pt x="804" y="7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7071644" y="3747748"/>
              <a:ext cx="150869" cy="78675"/>
            </a:xfrm>
            <a:custGeom>
              <a:avLst/>
              <a:gdLst/>
              <a:ahLst/>
              <a:cxnLst/>
              <a:rect l="l" t="t" r="r" b="b"/>
              <a:pathLst>
                <a:path w="11335" h="5911" extrusionOk="0">
                  <a:moveTo>
                    <a:pt x="6641" y="1"/>
                  </a:moveTo>
                  <a:cubicBezTo>
                    <a:pt x="6598" y="1"/>
                    <a:pt x="6555" y="1"/>
                    <a:pt x="6512" y="3"/>
                  </a:cubicBezTo>
                  <a:cubicBezTo>
                    <a:pt x="5989" y="3"/>
                    <a:pt x="5527" y="144"/>
                    <a:pt x="5105" y="385"/>
                  </a:cubicBezTo>
                  <a:cubicBezTo>
                    <a:pt x="4763" y="586"/>
                    <a:pt x="4542" y="787"/>
                    <a:pt x="4442" y="1008"/>
                  </a:cubicBezTo>
                  <a:cubicBezTo>
                    <a:pt x="4341" y="1229"/>
                    <a:pt x="4321" y="1470"/>
                    <a:pt x="4402" y="1731"/>
                  </a:cubicBezTo>
                  <a:cubicBezTo>
                    <a:pt x="4183" y="1683"/>
                    <a:pt x="3956" y="1656"/>
                    <a:pt x="3727" y="1656"/>
                  </a:cubicBezTo>
                  <a:cubicBezTo>
                    <a:pt x="3578" y="1656"/>
                    <a:pt x="3427" y="1667"/>
                    <a:pt x="3276" y="1691"/>
                  </a:cubicBezTo>
                  <a:cubicBezTo>
                    <a:pt x="2915" y="1731"/>
                    <a:pt x="2573" y="1852"/>
                    <a:pt x="2252" y="2053"/>
                  </a:cubicBezTo>
                  <a:cubicBezTo>
                    <a:pt x="1629" y="2394"/>
                    <a:pt x="1408" y="2836"/>
                    <a:pt x="1548" y="3319"/>
                  </a:cubicBezTo>
                  <a:lnTo>
                    <a:pt x="785" y="3017"/>
                  </a:lnTo>
                  <a:lnTo>
                    <a:pt x="1" y="3480"/>
                  </a:lnTo>
                  <a:lnTo>
                    <a:pt x="4703" y="5911"/>
                  </a:lnTo>
                  <a:lnTo>
                    <a:pt x="5607" y="5368"/>
                  </a:lnTo>
                  <a:lnTo>
                    <a:pt x="2272" y="3640"/>
                  </a:lnTo>
                  <a:cubicBezTo>
                    <a:pt x="2191" y="3399"/>
                    <a:pt x="2171" y="3178"/>
                    <a:pt x="2211" y="2997"/>
                  </a:cubicBezTo>
                  <a:cubicBezTo>
                    <a:pt x="2252" y="2816"/>
                    <a:pt x="2392" y="2656"/>
                    <a:pt x="2654" y="2515"/>
                  </a:cubicBezTo>
                  <a:cubicBezTo>
                    <a:pt x="2896" y="2379"/>
                    <a:pt x="3149" y="2309"/>
                    <a:pt x="3412" y="2309"/>
                  </a:cubicBezTo>
                  <a:cubicBezTo>
                    <a:pt x="3694" y="2309"/>
                    <a:pt x="3990" y="2389"/>
                    <a:pt x="4301" y="2555"/>
                  </a:cubicBezTo>
                  <a:lnTo>
                    <a:pt x="7557" y="4243"/>
                  </a:lnTo>
                  <a:lnTo>
                    <a:pt x="8461" y="3721"/>
                  </a:lnTo>
                  <a:lnTo>
                    <a:pt x="5125" y="1992"/>
                  </a:lnTo>
                  <a:cubicBezTo>
                    <a:pt x="5045" y="1731"/>
                    <a:pt x="5025" y="1510"/>
                    <a:pt x="5065" y="1329"/>
                  </a:cubicBezTo>
                  <a:cubicBezTo>
                    <a:pt x="5105" y="1169"/>
                    <a:pt x="5266" y="1008"/>
                    <a:pt x="5507" y="847"/>
                  </a:cubicBezTo>
                  <a:cubicBezTo>
                    <a:pt x="5745" y="714"/>
                    <a:pt x="5992" y="648"/>
                    <a:pt x="6251" y="648"/>
                  </a:cubicBezTo>
                  <a:cubicBezTo>
                    <a:pt x="6537" y="648"/>
                    <a:pt x="6838" y="729"/>
                    <a:pt x="7155" y="887"/>
                  </a:cubicBezTo>
                  <a:lnTo>
                    <a:pt x="10410" y="2575"/>
                  </a:lnTo>
                  <a:lnTo>
                    <a:pt x="11335" y="2053"/>
                  </a:lnTo>
                  <a:lnTo>
                    <a:pt x="7938" y="305"/>
                  </a:lnTo>
                  <a:cubicBezTo>
                    <a:pt x="7533" y="102"/>
                    <a:pt x="7111" y="1"/>
                    <a:pt x="66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7050519" y="3542091"/>
              <a:ext cx="45480" cy="22481"/>
            </a:xfrm>
            <a:custGeom>
              <a:avLst/>
              <a:gdLst/>
              <a:ahLst/>
              <a:cxnLst/>
              <a:rect l="l" t="t" r="r" b="b"/>
              <a:pathLst>
                <a:path w="3417" h="1689" extrusionOk="0">
                  <a:moveTo>
                    <a:pt x="443" y="0"/>
                  </a:moveTo>
                  <a:lnTo>
                    <a:pt x="0" y="141"/>
                  </a:lnTo>
                  <a:lnTo>
                    <a:pt x="885" y="1547"/>
                  </a:lnTo>
                  <a:lnTo>
                    <a:pt x="1146" y="1688"/>
                  </a:lnTo>
                  <a:lnTo>
                    <a:pt x="2372" y="965"/>
                  </a:lnTo>
                  <a:lnTo>
                    <a:pt x="3015" y="1306"/>
                  </a:lnTo>
                  <a:lnTo>
                    <a:pt x="3417" y="1065"/>
                  </a:lnTo>
                  <a:lnTo>
                    <a:pt x="2753" y="744"/>
                  </a:lnTo>
                  <a:lnTo>
                    <a:pt x="3135" y="523"/>
                  </a:lnTo>
                  <a:lnTo>
                    <a:pt x="2854" y="382"/>
                  </a:lnTo>
                  <a:lnTo>
                    <a:pt x="2472" y="583"/>
                  </a:lnTo>
                  <a:lnTo>
                    <a:pt x="1769" y="221"/>
                  </a:lnTo>
                  <a:lnTo>
                    <a:pt x="1427" y="422"/>
                  </a:lnTo>
                  <a:lnTo>
                    <a:pt x="2090" y="804"/>
                  </a:lnTo>
                  <a:lnTo>
                    <a:pt x="1266" y="128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7077261" y="3521618"/>
              <a:ext cx="47889" cy="25063"/>
            </a:xfrm>
            <a:custGeom>
              <a:avLst/>
              <a:gdLst/>
              <a:ahLst/>
              <a:cxnLst/>
              <a:rect l="l" t="t" r="r" b="b"/>
              <a:pathLst>
                <a:path w="3598" h="1883" extrusionOk="0">
                  <a:moveTo>
                    <a:pt x="1272" y="267"/>
                  </a:moveTo>
                  <a:cubicBezTo>
                    <a:pt x="1316" y="267"/>
                    <a:pt x="1361" y="269"/>
                    <a:pt x="1408" y="272"/>
                  </a:cubicBezTo>
                  <a:cubicBezTo>
                    <a:pt x="1649" y="312"/>
                    <a:pt x="1970" y="433"/>
                    <a:pt x="2352" y="614"/>
                  </a:cubicBezTo>
                  <a:cubicBezTo>
                    <a:pt x="2734" y="815"/>
                    <a:pt x="2955" y="975"/>
                    <a:pt x="3035" y="1116"/>
                  </a:cubicBezTo>
                  <a:cubicBezTo>
                    <a:pt x="3096" y="1257"/>
                    <a:pt x="3055" y="1397"/>
                    <a:pt x="2875" y="1498"/>
                  </a:cubicBezTo>
                  <a:cubicBezTo>
                    <a:pt x="2707" y="1582"/>
                    <a:pt x="2526" y="1624"/>
                    <a:pt x="2319" y="1624"/>
                  </a:cubicBezTo>
                  <a:cubicBezTo>
                    <a:pt x="2277" y="1624"/>
                    <a:pt x="2235" y="1622"/>
                    <a:pt x="2191" y="1618"/>
                  </a:cubicBezTo>
                  <a:cubicBezTo>
                    <a:pt x="1930" y="1578"/>
                    <a:pt x="1629" y="1458"/>
                    <a:pt x="1247" y="1257"/>
                  </a:cubicBezTo>
                  <a:cubicBezTo>
                    <a:pt x="865" y="1076"/>
                    <a:pt x="644" y="895"/>
                    <a:pt x="564" y="754"/>
                  </a:cubicBezTo>
                  <a:cubicBezTo>
                    <a:pt x="483" y="614"/>
                    <a:pt x="544" y="493"/>
                    <a:pt x="724" y="393"/>
                  </a:cubicBezTo>
                  <a:cubicBezTo>
                    <a:pt x="875" y="309"/>
                    <a:pt x="1054" y="267"/>
                    <a:pt x="1272" y="267"/>
                  </a:cubicBezTo>
                  <a:close/>
                  <a:moveTo>
                    <a:pt x="1319" y="1"/>
                  </a:moveTo>
                  <a:cubicBezTo>
                    <a:pt x="1007" y="1"/>
                    <a:pt x="711" y="85"/>
                    <a:pt x="443" y="252"/>
                  </a:cubicBezTo>
                  <a:cubicBezTo>
                    <a:pt x="122" y="433"/>
                    <a:pt x="1" y="634"/>
                    <a:pt x="61" y="835"/>
                  </a:cubicBezTo>
                  <a:cubicBezTo>
                    <a:pt x="142" y="1056"/>
                    <a:pt x="383" y="1277"/>
                    <a:pt x="825" y="1498"/>
                  </a:cubicBezTo>
                  <a:cubicBezTo>
                    <a:pt x="1267" y="1739"/>
                    <a:pt x="1689" y="1860"/>
                    <a:pt x="2071" y="1880"/>
                  </a:cubicBezTo>
                  <a:cubicBezTo>
                    <a:pt x="2111" y="1882"/>
                    <a:pt x="2151" y="1883"/>
                    <a:pt x="2190" y="1883"/>
                  </a:cubicBezTo>
                  <a:cubicBezTo>
                    <a:pt x="2545" y="1883"/>
                    <a:pt x="2867" y="1801"/>
                    <a:pt x="3156" y="1639"/>
                  </a:cubicBezTo>
                  <a:cubicBezTo>
                    <a:pt x="3477" y="1458"/>
                    <a:pt x="3598" y="1257"/>
                    <a:pt x="3518" y="1036"/>
                  </a:cubicBezTo>
                  <a:cubicBezTo>
                    <a:pt x="3457" y="835"/>
                    <a:pt x="3196" y="614"/>
                    <a:pt x="2754" y="373"/>
                  </a:cubicBezTo>
                  <a:cubicBezTo>
                    <a:pt x="2332" y="152"/>
                    <a:pt x="1910" y="31"/>
                    <a:pt x="1508" y="11"/>
                  </a:cubicBezTo>
                  <a:cubicBezTo>
                    <a:pt x="1444" y="4"/>
                    <a:pt x="1381" y="1"/>
                    <a:pt x="1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7112575" y="3496074"/>
              <a:ext cx="66071" cy="34526"/>
            </a:xfrm>
            <a:custGeom>
              <a:avLst/>
              <a:gdLst/>
              <a:ahLst/>
              <a:cxnLst/>
              <a:rect l="l" t="t" r="r" b="b"/>
              <a:pathLst>
                <a:path w="4964" h="2594" extrusionOk="0">
                  <a:moveTo>
                    <a:pt x="2854" y="1"/>
                  </a:moveTo>
                  <a:cubicBezTo>
                    <a:pt x="2633" y="1"/>
                    <a:pt x="2432" y="61"/>
                    <a:pt x="2231" y="182"/>
                  </a:cubicBezTo>
                  <a:cubicBezTo>
                    <a:pt x="2090" y="262"/>
                    <a:pt x="1990" y="362"/>
                    <a:pt x="1950" y="443"/>
                  </a:cubicBezTo>
                  <a:cubicBezTo>
                    <a:pt x="1910" y="543"/>
                    <a:pt x="1910" y="644"/>
                    <a:pt x="1930" y="764"/>
                  </a:cubicBezTo>
                  <a:cubicBezTo>
                    <a:pt x="1835" y="741"/>
                    <a:pt x="1741" y="731"/>
                    <a:pt x="1647" y="731"/>
                  </a:cubicBezTo>
                  <a:cubicBezTo>
                    <a:pt x="1581" y="731"/>
                    <a:pt x="1514" y="736"/>
                    <a:pt x="1447" y="744"/>
                  </a:cubicBezTo>
                  <a:cubicBezTo>
                    <a:pt x="1287" y="764"/>
                    <a:pt x="1126" y="825"/>
                    <a:pt x="985" y="905"/>
                  </a:cubicBezTo>
                  <a:cubicBezTo>
                    <a:pt x="724" y="1066"/>
                    <a:pt x="623" y="1247"/>
                    <a:pt x="684" y="1468"/>
                  </a:cubicBezTo>
                  <a:lnTo>
                    <a:pt x="342" y="1327"/>
                  </a:lnTo>
                  <a:lnTo>
                    <a:pt x="1" y="1528"/>
                  </a:lnTo>
                  <a:lnTo>
                    <a:pt x="2070" y="2593"/>
                  </a:lnTo>
                  <a:lnTo>
                    <a:pt x="2472" y="2372"/>
                  </a:lnTo>
                  <a:lnTo>
                    <a:pt x="1005" y="1608"/>
                  </a:lnTo>
                  <a:cubicBezTo>
                    <a:pt x="965" y="1488"/>
                    <a:pt x="945" y="1407"/>
                    <a:pt x="965" y="1327"/>
                  </a:cubicBezTo>
                  <a:cubicBezTo>
                    <a:pt x="985" y="1247"/>
                    <a:pt x="1066" y="1166"/>
                    <a:pt x="1166" y="1106"/>
                  </a:cubicBezTo>
                  <a:cubicBezTo>
                    <a:pt x="1272" y="1048"/>
                    <a:pt x="1383" y="1018"/>
                    <a:pt x="1499" y="1018"/>
                  </a:cubicBezTo>
                  <a:cubicBezTo>
                    <a:pt x="1624" y="1018"/>
                    <a:pt x="1754" y="1053"/>
                    <a:pt x="1889" y="1126"/>
                  </a:cubicBezTo>
                  <a:lnTo>
                    <a:pt x="3316" y="1870"/>
                  </a:lnTo>
                  <a:lnTo>
                    <a:pt x="3718" y="1628"/>
                  </a:lnTo>
                  <a:lnTo>
                    <a:pt x="2251" y="885"/>
                  </a:lnTo>
                  <a:cubicBezTo>
                    <a:pt x="2211" y="764"/>
                    <a:pt x="2211" y="664"/>
                    <a:pt x="2231" y="584"/>
                  </a:cubicBezTo>
                  <a:cubicBezTo>
                    <a:pt x="2251" y="523"/>
                    <a:pt x="2311" y="443"/>
                    <a:pt x="2432" y="383"/>
                  </a:cubicBezTo>
                  <a:cubicBezTo>
                    <a:pt x="2529" y="325"/>
                    <a:pt x="2635" y="295"/>
                    <a:pt x="2747" y="295"/>
                  </a:cubicBezTo>
                  <a:cubicBezTo>
                    <a:pt x="2869" y="295"/>
                    <a:pt x="3000" y="330"/>
                    <a:pt x="3135" y="403"/>
                  </a:cubicBezTo>
                  <a:lnTo>
                    <a:pt x="4582" y="1146"/>
                  </a:lnTo>
                  <a:lnTo>
                    <a:pt x="4964" y="905"/>
                  </a:lnTo>
                  <a:lnTo>
                    <a:pt x="3497" y="141"/>
                  </a:lnTo>
                  <a:cubicBezTo>
                    <a:pt x="3296" y="41"/>
                    <a:pt x="3095" y="1"/>
                    <a:pt x="2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7149487" y="3478317"/>
              <a:ext cx="45214" cy="23652"/>
            </a:xfrm>
            <a:custGeom>
              <a:avLst/>
              <a:gdLst/>
              <a:ahLst/>
              <a:cxnLst/>
              <a:rect l="l" t="t" r="r" b="b"/>
              <a:pathLst>
                <a:path w="3397" h="1777" extrusionOk="0">
                  <a:moveTo>
                    <a:pt x="479" y="1"/>
                  </a:moveTo>
                  <a:cubicBezTo>
                    <a:pt x="455" y="1"/>
                    <a:pt x="429" y="3"/>
                    <a:pt x="403" y="9"/>
                  </a:cubicBezTo>
                  <a:cubicBezTo>
                    <a:pt x="302" y="9"/>
                    <a:pt x="222" y="29"/>
                    <a:pt x="141" y="89"/>
                  </a:cubicBezTo>
                  <a:cubicBezTo>
                    <a:pt x="61" y="129"/>
                    <a:pt x="21" y="189"/>
                    <a:pt x="1" y="230"/>
                  </a:cubicBezTo>
                  <a:cubicBezTo>
                    <a:pt x="1" y="290"/>
                    <a:pt x="41" y="330"/>
                    <a:pt x="101" y="370"/>
                  </a:cubicBezTo>
                  <a:cubicBezTo>
                    <a:pt x="160" y="400"/>
                    <a:pt x="219" y="418"/>
                    <a:pt x="286" y="418"/>
                  </a:cubicBezTo>
                  <a:cubicBezTo>
                    <a:pt x="310" y="418"/>
                    <a:pt x="335" y="416"/>
                    <a:pt x="362" y="410"/>
                  </a:cubicBezTo>
                  <a:cubicBezTo>
                    <a:pt x="463" y="410"/>
                    <a:pt x="543" y="390"/>
                    <a:pt x="624" y="330"/>
                  </a:cubicBezTo>
                  <a:cubicBezTo>
                    <a:pt x="704" y="290"/>
                    <a:pt x="744" y="230"/>
                    <a:pt x="764" y="189"/>
                  </a:cubicBezTo>
                  <a:cubicBezTo>
                    <a:pt x="764" y="129"/>
                    <a:pt x="724" y="89"/>
                    <a:pt x="664" y="49"/>
                  </a:cubicBezTo>
                  <a:cubicBezTo>
                    <a:pt x="605" y="19"/>
                    <a:pt x="546" y="1"/>
                    <a:pt x="479" y="1"/>
                  </a:cubicBezTo>
                  <a:close/>
                  <a:moveTo>
                    <a:pt x="1327" y="471"/>
                  </a:moveTo>
                  <a:lnTo>
                    <a:pt x="925" y="712"/>
                  </a:lnTo>
                  <a:lnTo>
                    <a:pt x="2995" y="1777"/>
                  </a:lnTo>
                  <a:lnTo>
                    <a:pt x="3397" y="1556"/>
                  </a:lnTo>
                  <a:lnTo>
                    <a:pt x="1327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7178105" y="3467136"/>
              <a:ext cx="50565" cy="25475"/>
            </a:xfrm>
            <a:custGeom>
              <a:avLst/>
              <a:gdLst/>
              <a:ahLst/>
              <a:cxnLst/>
              <a:rect l="l" t="t" r="r" b="b"/>
              <a:pathLst>
                <a:path w="3799" h="1914" extrusionOk="0">
                  <a:moveTo>
                    <a:pt x="1760" y="1"/>
                  </a:moveTo>
                  <a:cubicBezTo>
                    <a:pt x="1730" y="1"/>
                    <a:pt x="1700" y="2"/>
                    <a:pt x="1669" y="5"/>
                  </a:cubicBezTo>
                  <a:cubicBezTo>
                    <a:pt x="1448" y="5"/>
                    <a:pt x="1227" y="85"/>
                    <a:pt x="1026" y="205"/>
                  </a:cubicBezTo>
                  <a:cubicBezTo>
                    <a:pt x="885" y="286"/>
                    <a:pt x="784" y="366"/>
                    <a:pt x="724" y="467"/>
                  </a:cubicBezTo>
                  <a:cubicBezTo>
                    <a:pt x="664" y="567"/>
                    <a:pt x="644" y="688"/>
                    <a:pt x="684" y="788"/>
                  </a:cubicBezTo>
                  <a:lnTo>
                    <a:pt x="342" y="648"/>
                  </a:lnTo>
                  <a:lnTo>
                    <a:pt x="1" y="849"/>
                  </a:lnTo>
                  <a:lnTo>
                    <a:pt x="2071" y="1914"/>
                  </a:lnTo>
                  <a:lnTo>
                    <a:pt x="2452" y="1672"/>
                  </a:lnTo>
                  <a:lnTo>
                    <a:pt x="985" y="929"/>
                  </a:lnTo>
                  <a:cubicBezTo>
                    <a:pt x="965" y="808"/>
                    <a:pt x="945" y="708"/>
                    <a:pt x="985" y="627"/>
                  </a:cubicBezTo>
                  <a:cubicBezTo>
                    <a:pt x="1006" y="547"/>
                    <a:pt x="1086" y="467"/>
                    <a:pt x="1206" y="406"/>
                  </a:cubicBezTo>
                  <a:cubicBezTo>
                    <a:pt x="1327" y="326"/>
                    <a:pt x="1448" y="286"/>
                    <a:pt x="1568" y="286"/>
                  </a:cubicBezTo>
                  <a:cubicBezTo>
                    <a:pt x="1689" y="286"/>
                    <a:pt x="1829" y="326"/>
                    <a:pt x="1970" y="386"/>
                  </a:cubicBezTo>
                  <a:lnTo>
                    <a:pt x="3397" y="1130"/>
                  </a:lnTo>
                  <a:lnTo>
                    <a:pt x="3799" y="909"/>
                  </a:lnTo>
                  <a:lnTo>
                    <a:pt x="2312" y="145"/>
                  </a:lnTo>
                  <a:cubicBezTo>
                    <a:pt x="2137" y="58"/>
                    <a:pt x="1962" y="1"/>
                    <a:pt x="1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6696365" y="3724507"/>
              <a:ext cx="44682" cy="21150"/>
            </a:xfrm>
            <a:custGeom>
              <a:avLst/>
              <a:gdLst/>
              <a:ahLst/>
              <a:cxnLst/>
              <a:rect l="l" t="t" r="r" b="b"/>
              <a:pathLst>
                <a:path w="3357" h="1589" extrusionOk="0">
                  <a:moveTo>
                    <a:pt x="744" y="1"/>
                  </a:moveTo>
                  <a:lnTo>
                    <a:pt x="383" y="202"/>
                  </a:lnTo>
                  <a:lnTo>
                    <a:pt x="1" y="985"/>
                  </a:lnTo>
                  <a:lnTo>
                    <a:pt x="423" y="1006"/>
                  </a:lnTo>
                  <a:lnTo>
                    <a:pt x="724" y="423"/>
                  </a:lnTo>
                  <a:lnTo>
                    <a:pt x="2975" y="1588"/>
                  </a:lnTo>
                  <a:lnTo>
                    <a:pt x="3357" y="1347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6714561" y="3710064"/>
              <a:ext cx="61532" cy="25422"/>
            </a:xfrm>
            <a:custGeom>
              <a:avLst/>
              <a:gdLst/>
              <a:ahLst/>
              <a:cxnLst/>
              <a:rect l="l" t="t" r="r" b="b"/>
              <a:pathLst>
                <a:path w="4623" h="1910" extrusionOk="0">
                  <a:moveTo>
                    <a:pt x="2492" y="1"/>
                  </a:moveTo>
                  <a:cubicBezTo>
                    <a:pt x="2271" y="21"/>
                    <a:pt x="2050" y="81"/>
                    <a:pt x="1849" y="202"/>
                  </a:cubicBezTo>
                  <a:cubicBezTo>
                    <a:pt x="1568" y="362"/>
                    <a:pt x="1467" y="543"/>
                    <a:pt x="1507" y="764"/>
                  </a:cubicBezTo>
                  <a:lnTo>
                    <a:pt x="342" y="182"/>
                  </a:lnTo>
                  <a:lnTo>
                    <a:pt x="0" y="423"/>
                  </a:lnTo>
                  <a:lnTo>
                    <a:pt x="2894" y="1910"/>
                  </a:lnTo>
                  <a:lnTo>
                    <a:pt x="3276" y="1689"/>
                  </a:lnTo>
                  <a:lnTo>
                    <a:pt x="1809" y="925"/>
                  </a:lnTo>
                  <a:cubicBezTo>
                    <a:pt x="1769" y="825"/>
                    <a:pt x="1769" y="724"/>
                    <a:pt x="1809" y="644"/>
                  </a:cubicBezTo>
                  <a:cubicBezTo>
                    <a:pt x="1829" y="543"/>
                    <a:pt x="1909" y="483"/>
                    <a:pt x="2030" y="403"/>
                  </a:cubicBezTo>
                  <a:cubicBezTo>
                    <a:pt x="2150" y="342"/>
                    <a:pt x="2271" y="302"/>
                    <a:pt x="2392" y="302"/>
                  </a:cubicBezTo>
                  <a:cubicBezTo>
                    <a:pt x="2512" y="302"/>
                    <a:pt x="2633" y="322"/>
                    <a:pt x="2793" y="403"/>
                  </a:cubicBezTo>
                  <a:lnTo>
                    <a:pt x="4220" y="1146"/>
                  </a:lnTo>
                  <a:lnTo>
                    <a:pt x="4622" y="905"/>
                  </a:lnTo>
                  <a:lnTo>
                    <a:pt x="3135" y="141"/>
                  </a:lnTo>
                  <a:cubicBezTo>
                    <a:pt x="2934" y="41"/>
                    <a:pt x="2733" y="1"/>
                    <a:pt x="2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7278417" y="3618324"/>
              <a:ext cx="49220" cy="27019"/>
            </a:xfrm>
            <a:custGeom>
              <a:avLst/>
              <a:gdLst/>
              <a:ahLst/>
              <a:cxnLst/>
              <a:rect l="l" t="t" r="r" b="b"/>
              <a:pathLst>
                <a:path w="3698" h="2030" extrusionOk="0">
                  <a:moveTo>
                    <a:pt x="1588" y="0"/>
                  </a:moveTo>
                  <a:cubicBezTo>
                    <a:pt x="1427" y="0"/>
                    <a:pt x="1246" y="20"/>
                    <a:pt x="1065" y="60"/>
                  </a:cubicBezTo>
                  <a:cubicBezTo>
                    <a:pt x="864" y="101"/>
                    <a:pt x="684" y="161"/>
                    <a:pt x="503" y="281"/>
                  </a:cubicBezTo>
                  <a:cubicBezTo>
                    <a:pt x="201" y="442"/>
                    <a:pt x="41" y="663"/>
                    <a:pt x="0" y="904"/>
                  </a:cubicBezTo>
                  <a:lnTo>
                    <a:pt x="422" y="904"/>
                  </a:lnTo>
                  <a:cubicBezTo>
                    <a:pt x="442" y="804"/>
                    <a:pt x="463" y="724"/>
                    <a:pt x="523" y="643"/>
                  </a:cubicBezTo>
                  <a:cubicBezTo>
                    <a:pt x="583" y="563"/>
                    <a:pt x="664" y="503"/>
                    <a:pt x="784" y="442"/>
                  </a:cubicBezTo>
                  <a:cubicBezTo>
                    <a:pt x="925" y="342"/>
                    <a:pt x="1086" y="302"/>
                    <a:pt x="1246" y="281"/>
                  </a:cubicBezTo>
                  <a:cubicBezTo>
                    <a:pt x="1407" y="281"/>
                    <a:pt x="1528" y="302"/>
                    <a:pt x="1668" y="362"/>
                  </a:cubicBezTo>
                  <a:cubicBezTo>
                    <a:pt x="1809" y="442"/>
                    <a:pt x="1869" y="523"/>
                    <a:pt x="1849" y="623"/>
                  </a:cubicBezTo>
                  <a:cubicBezTo>
                    <a:pt x="1829" y="724"/>
                    <a:pt x="1749" y="824"/>
                    <a:pt x="1608" y="904"/>
                  </a:cubicBezTo>
                  <a:lnTo>
                    <a:pt x="1447" y="985"/>
                  </a:lnTo>
                  <a:lnTo>
                    <a:pt x="1688" y="1166"/>
                  </a:lnTo>
                  <a:lnTo>
                    <a:pt x="1909" y="1045"/>
                  </a:lnTo>
                  <a:cubicBezTo>
                    <a:pt x="2090" y="925"/>
                    <a:pt x="2271" y="864"/>
                    <a:pt x="2432" y="844"/>
                  </a:cubicBezTo>
                  <a:cubicBezTo>
                    <a:pt x="2459" y="841"/>
                    <a:pt x="2488" y="839"/>
                    <a:pt x="2516" y="839"/>
                  </a:cubicBezTo>
                  <a:cubicBezTo>
                    <a:pt x="2655" y="839"/>
                    <a:pt x="2805" y="878"/>
                    <a:pt x="2954" y="945"/>
                  </a:cubicBezTo>
                  <a:cubicBezTo>
                    <a:pt x="3095" y="1025"/>
                    <a:pt x="3175" y="1125"/>
                    <a:pt x="3175" y="1226"/>
                  </a:cubicBezTo>
                  <a:cubicBezTo>
                    <a:pt x="3155" y="1347"/>
                    <a:pt x="3055" y="1447"/>
                    <a:pt x="2874" y="1547"/>
                  </a:cubicBezTo>
                  <a:cubicBezTo>
                    <a:pt x="2753" y="1628"/>
                    <a:pt x="2633" y="1668"/>
                    <a:pt x="2492" y="1708"/>
                  </a:cubicBezTo>
                  <a:cubicBezTo>
                    <a:pt x="2351" y="1748"/>
                    <a:pt x="2191" y="1769"/>
                    <a:pt x="1990" y="1769"/>
                  </a:cubicBezTo>
                  <a:lnTo>
                    <a:pt x="1970" y="2030"/>
                  </a:lnTo>
                  <a:cubicBezTo>
                    <a:pt x="2191" y="2010"/>
                    <a:pt x="2412" y="1990"/>
                    <a:pt x="2613" y="1929"/>
                  </a:cubicBezTo>
                  <a:cubicBezTo>
                    <a:pt x="2814" y="1869"/>
                    <a:pt x="3015" y="1809"/>
                    <a:pt x="3175" y="1688"/>
                  </a:cubicBezTo>
                  <a:cubicBezTo>
                    <a:pt x="3376" y="1588"/>
                    <a:pt x="3517" y="1467"/>
                    <a:pt x="3597" y="1347"/>
                  </a:cubicBezTo>
                  <a:cubicBezTo>
                    <a:pt x="3678" y="1226"/>
                    <a:pt x="3698" y="1105"/>
                    <a:pt x="3658" y="985"/>
                  </a:cubicBezTo>
                  <a:cubicBezTo>
                    <a:pt x="3617" y="884"/>
                    <a:pt x="3517" y="784"/>
                    <a:pt x="3356" y="703"/>
                  </a:cubicBezTo>
                  <a:cubicBezTo>
                    <a:pt x="3206" y="620"/>
                    <a:pt x="3041" y="578"/>
                    <a:pt x="2851" y="578"/>
                  </a:cubicBezTo>
                  <a:cubicBezTo>
                    <a:pt x="2813" y="578"/>
                    <a:pt x="2773" y="580"/>
                    <a:pt x="2733" y="583"/>
                  </a:cubicBezTo>
                  <a:cubicBezTo>
                    <a:pt x="2512" y="603"/>
                    <a:pt x="2291" y="663"/>
                    <a:pt x="2070" y="764"/>
                  </a:cubicBezTo>
                  <a:cubicBezTo>
                    <a:pt x="2211" y="643"/>
                    <a:pt x="2271" y="523"/>
                    <a:pt x="2271" y="422"/>
                  </a:cubicBezTo>
                  <a:cubicBezTo>
                    <a:pt x="2271" y="302"/>
                    <a:pt x="2191" y="201"/>
                    <a:pt x="2030" y="121"/>
                  </a:cubicBezTo>
                  <a:cubicBezTo>
                    <a:pt x="1909" y="60"/>
                    <a:pt x="1769" y="20"/>
                    <a:pt x="1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7311043" y="3600261"/>
              <a:ext cx="47889" cy="25156"/>
            </a:xfrm>
            <a:custGeom>
              <a:avLst/>
              <a:gdLst/>
              <a:ahLst/>
              <a:cxnLst/>
              <a:rect l="l" t="t" r="r" b="b"/>
              <a:pathLst>
                <a:path w="3598" h="1890" extrusionOk="0">
                  <a:moveTo>
                    <a:pt x="1213" y="277"/>
                  </a:moveTo>
                  <a:cubicBezTo>
                    <a:pt x="1275" y="277"/>
                    <a:pt x="1340" y="282"/>
                    <a:pt x="1408" y="292"/>
                  </a:cubicBezTo>
                  <a:cubicBezTo>
                    <a:pt x="1669" y="312"/>
                    <a:pt x="1970" y="433"/>
                    <a:pt x="2352" y="614"/>
                  </a:cubicBezTo>
                  <a:cubicBezTo>
                    <a:pt x="2734" y="815"/>
                    <a:pt x="2955" y="975"/>
                    <a:pt x="3035" y="1136"/>
                  </a:cubicBezTo>
                  <a:cubicBezTo>
                    <a:pt x="3116" y="1277"/>
                    <a:pt x="3055" y="1397"/>
                    <a:pt x="2875" y="1498"/>
                  </a:cubicBezTo>
                  <a:cubicBezTo>
                    <a:pt x="2707" y="1582"/>
                    <a:pt x="2526" y="1623"/>
                    <a:pt x="2319" y="1623"/>
                  </a:cubicBezTo>
                  <a:cubicBezTo>
                    <a:pt x="2277" y="1623"/>
                    <a:pt x="2235" y="1622"/>
                    <a:pt x="2191" y="1618"/>
                  </a:cubicBezTo>
                  <a:cubicBezTo>
                    <a:pt x="1930" y="1578"/>
                    <a:pt x="1629" y="1458"/>
                    <a:pt x="1247" y="1257"/>
                  </a:cubicBezTo>
                  <a:cubicBezTo>
                    <a:pt x="865" y="1076"/>
                    <a:pt x="644" y="895"/>
                    <a:pt x="564" y="774"/>
                  </a:cubicBezTo>
                  <a:cubicBezTo>
                    <a:pt x="483" y="634"/>
                    <a:pt x="544" y="493"/>
                    <a:pt x="724" y="393"/>
                  </a:cubicBezTo>
                  <a:cubicBezTo>
                    <a:pt x="873" y="318"/>
                    <a:pt x="1034" y="277"/>
                    <a:pt x="1213" y="277"/>
                  </a:cubicBezTo>
                  <a:close/>
                  <a:moveTo>
                    <a:pt x="1319" y="1"/>
                  </a:moveTo>
                  <a:cubicBezTo>
                    <a:pt x="1007" y="1"/>
                    <a:pt x="711" y="84"/>
                    <a:pt x="443" y="252"/>
                  </a:cubicBezTo>
                  <a:cubicBezTo>
                    <a:pt x="122" y="433"/>
                    <a:pt x="1" y="634"/>
                    <a:pt x="61" y="855"/>
                  </a:cubicBezTo>
                  <a:cubicBezTo>
                    <a:pt x="142" y="1056"/>
                    <a:pt x="383" y="1277"/>
                    <a:pt x="825" y="1498"/>
                  </a:cubicBezTo>
                  <a:cubicBezTo>
                    <a:pt x="1267" y="1739"/>
                    <a:pt x="1689" y="1860"/>
                    <a:pt x="2071" y="1880"/>
                  </a:cubicBezTo>
                  <a:cubicBezTo>
                    <a:pt x="2138" y="1886"/>
                    <a:pt x="2204" y="1890"/>
                    <a:pt x="2268" y="1890"/>
                  </a:cubicBezTo>
                  <a:cubicBezTo>
                    <a:pt x="2592" y="1890"/>
                    <a:pt x="2888" y="1806"/>
                    <a:pt x="3156" y="1638"/>
                  </a:cubicBezTo>
                  <a:cubicBezTo>
                    <a:pt x="3477" y="1458"/>
                    <a:pt x="3598" y="1257"/>
                    <a:pt x="3518" y="1056"/>
                  </a:cubicBezTo>
                  <a:cubicBezTo>
                    <a:pt x="3457" y="835"/>
                    <a:pt x="3196" y="614"/>
                    <a:pt x="2774" y="373"/>
                  </a:cubicBezTo>
                  <a:cubicBezTo>
                    <a:pt x="2332" y="151"/>
                    <a:pt x="1910" y="31"/>
                    <a:pt x="1508" y="11"/>
                  </a:cubicBezTo>
                  <a:cubicBezTo>
                    <a:pt x="1444" y="4"/>
                    <a:pt x="1381" y="1"/>
                    <a:pt x="1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7346357" y="3574717"/>
              <a:ext cx="66071" cy="34513"/>
            </a:xfrm>
            <a:custGeom>
              <a:avLst/>
              <a:gdLst/>
              <a:ahLst/>
              <a:cxnLst/>
              <a:rect l="l" t="t" r="r" b="b"/>
              <a:pathLst>
                <a:path w="4964" h="2593" extrusionOk="0">
                  <a:moveTo>
                    <a:pt x="2854" y="1"/>
                  </a:moveTo>
                  <a:cubicBezTo>
                    <a:pt x="2633" y="21"/>
                    <a:pt x="2432" y="61"/>
                    <a:pt x="2251" y="182"/>
                  </a:cubicBezTo>
                  <a:cubicBezTo>
                    <a:pt x="2090" y="262"/>
                    <a:pt x="2010" y="362"/>
                    <a:pt x="1950" y="443"/>
                  </a:cubicBezTo>
                  <a:cubicBezTo>
                    <a:pt x="1910" y="543"/>
                    <a:pt x="1910" y="644"/>
                    <a:pt x="1930" y="764"/>
                  </a:cubicBezTo>
                  <a:cubicBezTo>
                    <a:pt x="1835" y="741"/>
                    <a:pt x="1741" y="731"/>
                    <a:pt x="1647" y="731"/>
                  </a:cubicBezTo>
                  <a:cubicBezTo>
                    <a:pt x="1581" y="731"/>
                    <a:pt x="1514" y="736"/>
                    <a:pt x="1447" y="744"/>
                  </a:cubicBezTo>
                  <a:cubicBezTo>
                    <a:pt x="1287" y="764"/>
                    <a:pt x="1126" y="825"/>
                    <a:pt x="985" y="905"/>
                  </a:cubicBezTo>
                  <a:cubicBezTo>
                    <a:pt x="724" y="1066"/>
                    <a:pt x="623" y="1247"/>
                    <a:pt x="684" y="1468"/>
                  </a:cubicBezTo>
                  <a:lnTo>
                    <a:pt x="342" y="1327"/>
                  </a:lnTo>
                  <a:lnTo>
                    <a:pt x="0" y="1528"/>
                  </a:lnTo>
                  <a:lnTo>
                    <a:pt x="2070" y="2593"/>
                  </a:lnTo>
                  <a:lnTo>
                    <a:pt x="2472" y="2372"/>
                  </a:lnTo>
                  <a:lnTo>
                    <a:pt x="1005" y="1608"/>
                  </a:lnTo>
                  <a:cubicBezTo>
                    <a:pt x="965" y="1488"/>
                    <a:pt x="965" y="1407"/>
                    <a:pt x="965" y="1327"/>
                  </a:cubicBezTo>
                  <a:cubicBezTo>
                    <a:pt x="985" y="1247"/>
                    <a:pt x="1066" y="1186"/>
                    <a:pt x="1166" y="1106"/>
                  </a:cubicBezTo>
                  <a:cubicBezTo>
                    <a:pt x="1272" y="1048"/>
                    <a:pt x="1383" y="1018"/>
                    <a:pt x="1499" y="1018"/>
                  </a:cubicBezTo>
                  <a:cubicBezTo>
                    <a:pt x="1624" y="1018"/>
                    <a:pt x="1754" y="1053"/>
                    <a:pt x="1889" y="1126"/>
                  </a:cubicBezTo>
                  <a:lnTo>
                    <a:pt x="3316" y="1870"/>
                  </a:lnTo>
                  <a:lnTo>
                    <a:pt x="3718" y="1648"/>
                  </a:lnTo>
                  <a:lnTo>
                    <a:pt x="2251" y="885"/>
                  </a:lnTo>
                  <a:cubicBezTo>
                    <a:pt x="2211" y="764"/>
                    <a:pt x="2211" y="664"/>
                    <a:pt x="2231" y="604"/>
                  </a:cubicBezTo>
                  <a:cubicBezTo>
                    <a:pt x="2251" y="523"/>
                    <a:pt x="2311" y="443"/>
                    <a:pt x="2432" y="382"/>
                  </a:cubicBezTo>
                  <a:cubicBezTo>
                    <a:pt x="2529" y="325"/>
                    <a:pt x="2634" y="294"/>
                    <a:pt x="2747" y="294"/>
                  </a:cubicBezTo>
                  <a:cubicBezTo>
                    <a:pt x="2869" y="294"/>
                    <a:pt x="3000" y="330"/>
                    <a:pt x="3135" y="403"/>
                  </a:cubicBezTo>
                  <a:lnTo>
                    <a:pt x="4582" y="1146"/>
                  </a:lnTo>
                  <a:lnTo>
                    <a:pt x="4964" y="905"/>
                  </a:lnTo>
                  <a:lnTo>
                    <a:pt x="3497" y="141"/>
                  </a:lnTo>
                  <a:cubicBezTo>
                    <a:pt x="3296" y="41"/>
                    <a:pt x="3095" y="1"/>
                    <a:pt x="2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7383268" y="3557066"/>
              <a:ext cx="45214" cy="23545"/>
            </a:xfrm>
            <a:custGeom>
              <a:avLst/>
              <a:gdLst/>
              <a:ahLst/>
              <a:cxnLst/>
              <a:rect l="l" t="t" r="r" b="b"/>
              <a:pathLst>
                <a:path w="3397" h="1769" extrusionOk="0">
                  <a:moveTo>
                    <a:pt x="402" y="0"/>
                  </a:moveTo>
                  <a:cubicBezTo>
                    <a:pt x="302" y="0"/>
                    <a:pt x="222" y="21"/>
                    <a:pt x="141" y="81"/>
                  </a:cubicBezTo>
                  <a:cubicBezTo>
                    <a:pt x="61" y="121"/>
                    <a:pt x="21" y="181"/>
                    <a:pt x="1" y="221"/>
                  </a:cubicBezTo>
                  <a:cubicBezTo>
                    <a:pt x="1" y="282"/>
                    <a:pt x="41" y="322"/>
                    <a:pt x="101" y="362"/>
                  </a:cubicBezTo>
                  <a:cubicBezTo>
                    <a:pt x="181" y="402"/>
                    <a:pt x="262" y="422"/>
                    <a:pt x="362" y="422"/>
                  </a:cubicBezTo>
                  <a:cubicBezTo>
                    <a:pt x="463" y="402"/>
                    <a:pt x="543" y="382"/>
                    <a:pt x="624" y="322"/>
                  </a:cubicBezTo>
                  <a:cubicBezTo>
                    <a:pt x="704" y="282"/>
                    <a:pt x="764" y="242"/>
                    <a:pt x="764" y="181"/>
                  </a:cubicBezTo>
                  <a:cubicBezTo>
                    <a:pt x="764" y="121"/>
                    <a:pt x="744" y="81"/>
                    <a:pt x="664" y="41"/>
                  </a:cubicBezTo>
                  <a:cubicBezTo>
                    <a:pt x="603" y="0"/>
                    <a:pt x="503" y="0"/>
                    <a:pt x="402" y="0"/>
                  </a:cubicBezTo>
                  <a:close/>
                  <a:moveTo>
                    <a:pt x="1327" y="483"/>
                  </a:moveTo>
                  <a:lnTo>
                    <a:pt x="925" y="704"/>
                  </a:lnTo>
                  <a:lnTo>
                    <a:pt x="2995" y="1769"/>
                  </a:lnTo>
                  <a:lnTo>
                    <a:pt x="3397" y="1548"/>
                  </a:lnTo>
                  <a:lnTo>
                    <a:pt x="1327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7411887" y="3545778"/>
              <a:ext cx="50565" cy="25475"/>
            </a:xfrm>
            <a:custGeom>
              <a:avLst/>
              <a:gdLst/>
              <a:ahLst/>
              <a:cxnLst/>
              <a:rect l="l" t="t" r="r" b="b"/>
              <a:pathLst>
                <a:path w="3799" h="1914" extrusionOk="0">
                  <a:moveTo>
                    <a:pt x="1760" y="1"/>
                  </a:moveTo>
                  <a:cubicBezTo>
                    <a:pt x="1730" y="1"/>
                    <a:pt x="1700" y="2"/>
                    <a:pt x="1669" y="4"/>
                  </a:cubicBezTo>
                  <a:cubicBezTo>
                    <a:pt x="1448" y="4"/>
                    <a:pt x="1227" y="85"/>
                    <a:pt x="1026" y="205"/>
                  </a:cubicBezTo>
                  <a:cubicBezTo>
                    <a:pt x="885" y="286"/>
                    <a:pt x="784" y="366"/>
                    <a:pt x="724" y="487"/>
                  </a:cubicBezTo>
                  <a:cubicBezTo>
                    <a:pt x="664" y="587"/>
                    <a:pt x="644" y="688"/>
                    <a:pt x="684" y="788"/>
                  </a:cubicBezTo>
                  <a:lnTo>
                    <a:pt x="342" y="647"/>
                  </a:lnTo>
                  <a:lnTo>
                    <a:pt x="1" y="848"/>
                  </a:lnTo>
                  <a:lnTo>
                    <a:pt x="2071" y="1913"/>
                  </a:lnTo>
                  <a:lnTo>
                    <a:pt x="2472" y="1692"/>
                  </a:lnTo>
                  <a:lnTo>
                    <a:pt x="1005" y="929"/>
                  </a:lnTo>
                  <a:cubicBezTo>
                    <a:pt x="965" y="808"/>
                    <a:pt x="945" y="728"/>
                    <a:pt x="985" y="627"/>
                  </a:cubicBezTo>
                  <a:cubicBezTo>
                    <a:pt x="1005" y="547"/>
                    <a:pt x="1086" y="467"/>
                    <a:pt x="1206" y="406"/>
                  </a:cubicBezTo>
                  <a:cubicBezTo>
                    <a:pt x="1327" y="326"/>
                    <a:pt x="1448" y="286"/>
                    <a:pt x="1568" y="286"/>
                  </a:cubicBezTo>
                  <a:cubicBezTo>
                    <a:pt x="1689" y="286"/>
                    <a:pt x="1829" y="326"/>
                    <a:pt x="1970" y="406"/>
                  </a:cubicBezTo>
                  <a:lnTo>
                    <a:pt x="3397" y="1130"/>
                  </a:lnTo>
                  <a:lnTo>
                    <a:pt x="3799" y="909"/>
                  </a:lnTo>
                  <a:lnTo>
                    <a:pt x="2312" y="145"/>
                  </a:lnTo>
                  <a:cubicBezTo>
                    <a:pt x="2137" y="58"/>
                    <a:pt x="1962" y="1"/>
                    <a:pt x="1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7606881" y="3600394"/>
              <a:ext cx="44948" cy="21150"/>
            </a:xfrm>
            <a:custGeom>
              <a:avLst/>
              <a:gdLst/>
              <a:ahLst/>
              <a:cxnLst/>
              <a:rect l="l" t="t" r="r" b="b"/>
              <a:pathLst>
                <a:path w="3377" h="1589" extrusionOk="0">
                  <a:moveTo>
                    <a:pt x="744" y="1"/>
                  </a:moveTo>
                  <a:lnTo>
                    <a:pt x="403" y="202"/>
                  </a:lnTo>
                  <a:lnTo>
                    <a:pt x="1" y="985"/>
                  </a:lnTo>
                  <a:lnTo>
                    <a:pt x="423" y="1026"/>
                  </a:lnTo>
                  <a:lnTo>
                    <a:pt x="724" y="443"/>
                  </a:lnTo>
                  <a:lnTo>
                    <a:pt x="2975" y="1588"/>
                  </a:lnTo>
                  <a:lnTo>
                    <a:pt x="3377" y="1367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7627220" y="3582211"/>
              <a:ext cx="51097" cy="29695"/>
            </a:xfrm>
            <a:custGeom>
              <a:avLst/>
              <a:gdLst/>
              <a:ahLst/>
              <a:cxnLst/>
              <a:rect l="l" t="t" r="r" b="b"/>
              <a:pathLst>
                <a:path w="3839" h="2231" extrusionOk="0">
                  <a:moveTo>
                    <a:pt x="1568" y="0"/>
                  </a:moveTo>
                  <a:lnTo>
                    <a:pt x="0" y="905"/>
                  </a:lnTo>
                  <a:lnTo>
                    <a:pt x="1326" y="1588"/>
                  </a:lnTo>
                  <a:lnTo>
                    <a:pt x="1628" y="1407"/>
                  </a:lnTo>
                  <a:cubicBezTo>
                    <a:pt x="1668" y="1367"/>
                    <a:pt x="1728" y="1307"/>
                    <a:pt x="1769" y="1266"/>
                  </a:cubicBezTo>
                  <a:cubicBezTo>
                    <a:pt x="1809" y="1226"/>
                    <a:pt x="1869" y="1166"/>
                    <a:pt x="1949" y="1126"/>
                  </a:cubicBezTo>
                  <a:cubicBezTo>
                    <a:pt x="2110" y="1045"/>
                    <a:pt x="2291" y="985"/>
                    <a:pt x="2472" y="965"/>
                  </a:cubicBezTo>
                  <a:cubicBezTo>
                    <a:pt x="2653" y="965"/>
                    <a:pt x="2834" y="1005"/>
                    <a:pt x="3014" y="1106"/>
                  </a:cubicBezTo>
                  <a:cubicBezTo>
                    <a:pt x="3215" y="1206"/>
                    <a:pt x="3316" y="1307"/>
                    <a:pt x="3316" y="1427"/>
                  </a:cubicBezTo>
                  <a:cubicBezTo>
                    <a:pt x="3316" y="1548"/>
                    <a:pt x="3215" y="1648"/>
                    <a:pt x="3035" y="1769"/>
                  </a:cubicBezTo>
                  <a:cubicBezTo>
                    <a:pt x="2914" y="1829"/>
                    <a:pt x="2773" y="1889"/>
                    <a:pt x="2633" y="1929"/>
                  </a:cubicBezTo>
                  <a:cubicBezTo>
                    <a:pt x="2492" y="1950"/>
                    <a:pt x="2351" y="1990"/>
                    <a:pt x="2170" y="1990"/>
                  </a:cubicBezTo>
                  <a:lnTo>
                    <a:pt x="2150" y="2231"/>
                  </a:lnTo>
                  <a:cubicBezTo>
                    <a:pt x="2371" y="2231"/>
                    <a:pt x="2592" y="2191"/>
                    <a:pt x="2773" y="2150"/>
                  </a:cubicBezTo>
                  <a:cubicBezTo>
                    <a:pt x="2974" y="2090"/>
                    <a:pt x="3155" y="2010"/>
                    <a:pt x="3336" y="1909"/>
                  </a:cubicBezTo>
                  <a:cubicBezTo>
                    <a:pt x="3537" y="1789"/>
                    <a:pt x="3657" y="1668"/>
                    <a:pt x="3738" y="1548"/>
                  </a:cubicBezTo>
                  <a:cubicBezTo>
                    <a:pt x="3818" y="1427"/>
                    <a:pt x="3838" y="1307"/>
                    <a:pt x="3778" y="1186"/>
                  </a:cubicBezTo>
                  <a:cubicBezTo>
                    <a:pt x="3738" y="1065"/>
                    <a:pt x="3617" y="965"/>
                    <a:pt x="3457" y="864"/>
                  </a:cubicBezTo>
                  <a:cubicBezTo>
                    <a:pt x="3195" y="744"/>
                    <a:pt x="2914" y="684"/>
                    <a:pt x="2613" y="684"/>
                  </a:cubicBezTo>
                  <a:cubicBezTo>
                    <a:pt x="2311" y="704"/>
                    <a:pt x="2050" y="764"/>
                    <a:pt x="1789" y="925"/>
                  </a:cubicBezTo>
                  <a:cubicBezTo>
                    <a:pt x="1628" y="1005"/>
                    <a:pt x="1507" y="1126"/>
                    <a:pt x="1427" y="1246"/>
                  </a:cubicBezTo>
                  <a:lnTo>
                    <a:pt x="663" y="844"/>
                  </a:lnTo>
                  <a:lnTo>
                    <a:pt x="1789" y="18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7664930" y="3560274"/>
              <a:ext cx="66071" cy="34513"/>
            </a:xfrm>
            <a:custGeom>
              <a:avLst/>
              <a:gdLst/>
              <a:ahLst/>
              <a:cxnLst/>
              <a:rect l="l" t="t" r="r" b="b"/>
              <a:pathLst>
                <a:path w="4964" h="2593" extrusionOk="0">
                  <a:moveTo>
                    <a:pt x="2854" y="1"/>
                  </a:moveTo>
                  <a:cubicBezTo>
                    <a:pt x="2633" y="1"/>
                    <a:pt x="2412" y="61"/>
                    <a:pt x="2231" y="181"/>
                  </a:cubicBezTo>
                  <a:cubicBezTo>
                    <a:pt x="2090" y="262"/>
                    <a:pt x="1990" y="362"/>
                    <a:pt x="1950" y="443"/>
                  </a:cubicBezTo>
                  <a:cubicBezTo>
                    <a:pt x="1910" y="543"/>
                    <a:pt x="1889" y="644"/>
                    <a:pt x="1930" y="764"/>
                  </a:cubicBezTo>
                  <a:cubicBezTo>
                    <a:pt x="1836" y="741"/>
                    <a:pt x="1741" y="731"/>
                    <a:pt x="1643" y="731"/>
                  </a:cubicBezTo>
                  <a:cubicBezTo>
                    <a:pt x="1574" y="731"/>
                    <a:pt x="1502" y="736"/>
                    <a:pt x="1427" y="744"/>
                  </a:cubicBezTo>
                  <a:cubicBezTo>
                    <a:pt x="1267" y="764"/>
                    <a:pt x="1126" y="824"/>
                    <a:pt x="985" y="905"/>
                  </a:cubicBezTo>
                  <a:cubicBezTo>
                    <a:pt x="704" y="1066"/>
                    <a:pt x="603" y="1246"/>
                    <a:pt x="664" y="1467"/>
                  </a:cubicBezTo>
                  <a:lnTo>
                    <a:pt x="342" y="1327"/>
                  </a:lnTo>
                  <a:lnTo>
                    <a:pt x="1" y="1528"/>
                  </a:lnTo>
                  <a:lnTo>
                    <a:pt x="2070" y="2593"/>
                  </a:lnTo>
                  <a:lnTo>
                    <a:pt x="2452" y="2372"/>
                  </a:lnTo>
                  <a:lnTo>
                    <a:pt x="985" y="1608"/>
                  </a:lnTo>
                  <a:cubicBezTo>
                    <a:pt x="965" y="1488"/>
                    <a:pt x="945" y="1407"/>
                    <a:pt x="965" y="1327"/>
                  </a:cubicBezTo>
                  <a:cubicBezTo>
                    <a:pt x="985" y="1246"/>
                    <a:pt x="1045" y="1166"/>
                    <a:pt x="1166" y="1106"/>
                  </a:cubicBezTo>
                  <a:cubicBezTo>
                    <a:pt x="1263" y="1048"/>
                    <a:pt x="1369" y="1018"/>
                    <a:pt x="1484" y="1018"/>
                  </a:cubicBezTo>
                  <a:cubicBezTo>
                    <a:pt x="1608" y="1018"/>
                    <a:pt x="1743" y="1053"/>
                    <a:pt x="1889" y="1126"/>
                  </a:cubicBezTo>
                  <a:lnTo>
                    <a:pt x="3316" y="1869"/>
                  </a:lnTo>
                  <a:lnTo>
                    <a:pt x="3718" y="1628"/>
                  </a:lnTo>
                  <a:lnTo>
                    <a:pt x="2251" y="885"/>
                  </a:lnTo>
                  <a:cubicBezTo>
                    <a:pt x="2211" y="764"/>
                    <a:pt x="2191" y="664"/>
                    <a:pt x="2211" y="583"/>
                  </a:cubicBezTo>
                  <a:cubicBezTo>
                    <a:pt x="2231" y="523"/>
                    <a:pt x="2311" y="443"/>
                    <a:pt x="2412" y="382"/>
                  </a:cubicBezTo>
                  <a:cubicBezTo>
                    <a:pt x="2518" y="324"/>
                    <a:pt x="2629" y="294"/>
                    <a:pt x="2745" y="294"/>
                  </a:cubicBezTo>
                  <a:cubicBezTo>
                    <a:pt x="2869" y="294"/>
                    <a:pt x="3000" y="329"/>
                    <a:pt x="3135" y="402"/>
                  </a:cubicBezTo>
                  <a:lnTo>
                    <a:pt x="4562" y="1146"/>
                  </a:lnTo>
                  <a:lnTo>
                    <a:pt x="4964" y="905"/>
                  </a:lnTo>
                  <a:lnTo>
                    <a:pt x="3477" y="141"/>
                  </a:lnTo>
                  <a:cubicBezTo>
                    <a:pt x="3296" y="41"/>
                    <a:pt x="3075" y="1"/>
                    <a:pt x="2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7701842" y="3542517"/>
              <a:ext cx="45214" cy="23652"/>
            </a:xfrm>
            <a:custGeom>
              <a:avLst/>
              <a:gdLst/>
              <a:ahLst/>
              <a:cxnLst/>
              <a:rect l="l" t="t" r="r" b="b"/>
              <a:pathLst>
                <a:path w="3397" h="1777" extrusionOk="0">
                  <a:moveTo>
                    <a:pt x="479" y="0"/>
                  </a:moveTo>
                  <a:cubicBezTo>
                    <a:pt x="455" y="0"/>
                    <a:pt x="429" y="3"/>
                    <a:pt x="403" y="8"/>
                  </a:cubicBezTo>
                  <a:cubicBezTo>
                    <a:pt x="302" y="8"/>
                    <a:pt x="202" y="28"/>
                    <a:pt x="121" y="89"/>
                  </a:cubicBezTo>
                  <a:cubicBezTo>
                    <a:pt x="41" y="129"/>
                    <a:pt x="1" y="189"/>
                    <a:pt x="1" y="229"/>
                  </a:cubicBezTo>
                  <a:cubicBezTo>
                    <a:pt x="1" y="290"/>
                    <a:pt x="21" y="330"/>
                    <a:pt x="101" y="370"/>
                  </a:cubicBezTo>
                  <a:cubicBezTo>
                    <a:pt x="145" y="399"/>
                    <a:pt x="211" y="418"/>
                    <a:pt x="274" y="418"/>
                  </a:cubicBezTo>
                  <a:cubicBezTo>
                    <a:pt x="298" y="418"/>
                    <a:pt x="321" y="416"/>
                    <a:pt x="342" y="410"/>
                  </a:cubicBezTo>
                  <a:cubicBezTo>
                    <a:pt x="443" y="410"/>
                    <a:pt x="543" y="390"/>
                    <a:pt x="624" y="330"/>
                  </a:cubicBezTo>
                  <a:cubicBezTo>
                    <a:pt x="704" y="290"/>
                    <a:pt x="744" y="229"/>
                    <a:pt x="744" y="189"/>
                  </a:cubicBezTo>
                  <a:cubicBezTo>
                    <a:pt x="764" y="129"/>
                    <a:pt x="724" y="89"/>
                    <a:pt x="664" y="48"/>
                  </a:cubicBezTo>
                  <a:cubicBezTo>
                    <a:pt x="605" y="19"/>
                    <a:pt x="546" y="0"/>
                    <a:pt x="479" y="0"/>
                  </a:cubicBezTo>
                  <a:close/>
                  <a:moveTo>
                    <a:pt x="1327" y="470"/>
                  </a:moveTo>
                  <a:lnTo>
                    <a:pt x="925" y="712"/>
                  </a:lnTo>
                  <a:lnTo>
                    <a:pt x="2995" y="1777"/>
                  </a:lnTo>
                  <a:lnTo>
                    <a:pt x="3397" y="1556"/>
                  </a:lnTo>
                  <a:lnTo>
                    <a:pt x="1327" y="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7730194" y="3531335"/>
              <a:ext cx="50565" cy="25475"/>
            </a:xfrm>
            <a:custGeom>
              <a:avLst/>
              <a:gdLst/>
              <a:ahLst/>
              <a:cxnLst/>
              <a:rect l="l" t="t" r="r" b="b"/>
              <a:pathLst>
                <a:path w="3799" h="1914" extrusionOk="0">
                  <a:moveTo>
                    <a:pt x="1774" y="0"/>
                  </a:moveTo>
                  <a:cubicBezTo>
                    <a:pt x="1746" y="0"/>
                    <a:pt x="1717" y="2"/>
                    <a:pt x="1689" y="4"/>
                  </a:cubicBezTo>
                  <a:cubicBezTo>
                    <a:pt x="1448" y="4"/>
                    <a:pt x="1247" y="85"/>
                    <a:pt x="1026" y="205"/>
                  </a:cubicBezTo>
                  <a:cubicBezTo>
                    <a:pt x="885" y="286"/>
                    <a:pt x="784" y="366"/>
                    <a:pt x="724" y="466"/>
                  </a:cubicBezTo>
                  <a:cubicBezTo>
                    <a:pt x="664" y="587"/>
                    <a:pt x="664" y="688"/>
                    <a:pt x="684" y="788"/>
                  </a:cubicBezTo>
                  <a:lnTo>
                    <a:pt x="342" y="647"/>
                  </a:lnTo>
                  <a:lnTo>
                    <a:pt x="1" y="848"/>
                  </a:lnTo>
                  <a:lnTo>
                    <a:pt x="2071" y="1913"/>
                  </a:lnTo>
                  <a:lnTo>
                    <a:pt x="2472" y="1672"/>
                  </a:lnTo>
                  <a:lnTo>
                    <a:pt x="1005" y="929"/>
                  </a:lnTo>
                  <a:cubicBezTo>
                    <a:pt x="965" y="808"/>
                    <a:pt x="965" y="728"/>
                    <a:pt x="985" y="627"/>
                  </a:cubicBezTo>
                  <a:cubicBezTo>
                    <a:pt x="1026" y="547"/>
                    <a:pt x="1106" y="466"/>
                    <a:pt x="1227" y="406"/>
                  </a:cubicBezTo>
                  <a:cubicBezTo>
                    <a:pt x="1347" y="326"/>
                    <a:pt x="1448" y="286"/>
                    <a:pt x="1568" y="286"/>
                  </a:cubicBezTo>
                  <a:cubicBezTo>
                    <a:pt x="1689" y="286"/>
                    <a:pt x="1829" y="326"/>
                    <a:pt x="1970" y="386"/>
                  </a:cubicBezTo>
                  <a:lnTo>
                    <a:pt x="3417" y="1130"/>
                  </a:lnTo>
                  <a:lnTo>
                    <a:pt x="3799" y="909"/>
                  </a:lnTo>
                  <a:lnTo>
                    <a:pt x="2332" y="145"/>
                  </a:lnTo>
                  <a:cubicBezTo>
                    <a:pt x="2157" y="57"/>
                    <a:pt x="1967" y="0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7562755" y="3896128"/>
              <a:ext cx="54039" cy="28204"/>
            </a:xfrm>
            <a:custGeom>
              <a:avLst/>
              <a:gdLst/>
              <a:ahLst/>
              <a:cxnLst/>
              <a:rect l="l" t="t" r="r" b="b"/>
              <a:pathLst>
                <a:path w="4060" h="2119" extrusionOk="0">
                  <a:moveTo>
                    <a:pt x="1462" y="1"/>
                  </a:moveTo>
                  <a:cubicBezTo>
                    <a:pt x="1329" y="1"/>
                    <a:pt x="1192" y="20"/>
                    <a:pt x="1045" y="49"/>
                  </a:cubicBezTo>
                  <a:cubicBezTo>
                    <a:pt x="864" y="89"/>
                    <a:pt x="684" y="170"/>
                    <a:pt x="503" y="270"/>
                  </a:cubicBezTo>
                  <a:cubicBezTo>
                    <a:pt x="322" y="370"/>
                    <a:pt x="201" y="471"/>
                    <a:pt x="121" y="592"/>
                  </a:cubicBezTo>
                  <a:cubicBezTo>
                    <a:pt x="40" y="712"/>
                    <a:pt x="0" y="833"/>
                    <a:pt x="20" y="973"/>
                  </a:cubicBezTo>
                  <a:lnTo>
                    <a:pt x="462" y="933"/>
                  </a:lnTo>
                  <a:cubicBezTo>
                    <a:pt x="462" y="813"/>
                    <a:pt x="483" y="712"/>
                    <a:pt x="543" y="652"/>
                  </a:cubicBezTo>
                  <a:cubicBezTo>
                    <a:pt x="583" y="571"/>
                    <a:pt x="663" y="491"/>
                    <a:pt x="784" y="431"/>
                  </a:cubicBezTo>
                  <a:cubicBezTo>
                    <a:pt x="925" y="350"/>
                    <a:pt x="1085" y="290"/>
                    <a:pt x="1246" y="290"/>
                  </a:cubicBezTo>
                  <a:cubicBezTo>
                    <a:pt x="1275" y="287"/>
                    <a:pt x="1302" y="285"/>
                    <a:pt x="1330" y="285"/>
                  </a:cubicBezTo>
                  <a:cubicBezTo>
                    <a:pt x="1457" y="285"/>
                    <a:pt x="1573" y="321"/>
                    <a:pt x="1688" y="370"/>
                  </a:cubicBezTo>
                  <a:cubicBezTo>
                    <a:pt x="1829" y="451"/>
                    <a:pt x="1929" y="551"/>
                    <a:pt x="1990" y="652"/>
                  </a:cubicBezTo>
                  <a:cubicBezTo>
                    <a:pt x="2050" y="752"/>
                    <a:pt x="2070" y="893"/>
                    <a:pt x="2090" y="1074"/>
                  </a:cubicBezTo>
                  <a:cubicBezTo>
                    <a:pt x="2090" y="1255"/>
                    <a:pt x="2090" y="1556"/>
                    <a:pt x="2070" y="1958"/>
                  </a:cubicBezTo>
                  <a:lnTo>
                    <a:pt x="2351" y="2119"/>
                  </a:lnTo>
                  <a:lnTo>
                    <a:pt x="4059" y="1114"/>
                  </a:lnTo>
                  <a:lnTo>
                    <a:pt x="3798" y="933"/>
                  </a:lnTo>
                  <a:lnTo>
                    <a:pt x="2492" y="1697"/>
                  </a:lnTo>
                  <a:cubicBezTo>
                    <a:pt x="2532" y="1335"/>
                    <a:pt x="2552" y="1074"/>
                    <a:pt x="2532" y="893"/>
                  </a:cubicBezTo>
                  <a:cubicBezTo>
                    <a:pt x="2532" y="712"/>
                    <a:pt x="2492" y="551"/>
                    <a:pt x="2432" y="431"/>
                  </a:cubicBezTo>
                  <a:cubicBezTo>
                    <a:pt x="2351" y="310"/>
                    <a:pt x="2251" y="210"/>
                    <a:pt x="2090" y="129"/>
                  </a:cubicBezTo>
                  <a:cubicBezTo>
                    <a:pt x="1950" y="49"/>
                    <a:pt x="1789" y="9"/>
                    <a:pt x="1608" y="9"/>
                  </a:cubicBezTo>
                  <a:cubicBezTo>
                    <a:pt x="1559" y="3"/>
                    <a:pt x="1511" y="1"/>
                    <a:pt x="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7594848" y="3878184"/>
              <a:ext cx="47889" cy="25063"/>
            </a:xfrm>
            <a:custGeom>
              <a:avLst/>
              <a:gdLst/>
              <a:ahLst/>
              <a:cxnLst/>
              <a:rect l="l" t="t" r="r" b="b"/>
              <a:pathLst>
                <a:path w="3598" h="1883" extrusionOk="0">
                  <a:moveTo>
                    <a:pt x="1280" y="267"/>
                  </a:moveTo>
                  <a:cubicBezTo>
                    <a:pt x="1321" y="267"/>
                    <a:pt x="1364" y="268"/>
                    <a:pt x="1407" y="272"/>
                  </a:cubicBezTo>
                  <a:cubicBezTo>
                    <a:pt x="1669" y="312"/>
                    <a:pt x="1970" y="432"/>
                    <a:pt x="2352" y="613"/>
                  </a:cubicBezTo>
                  <a:cubicBezTo>
                    <a:pt x="2734" y="814"/>
                    <a:pt x="2955" y="975"/>
                    <a:pt x="3035" y="1116"/>
                  </a:cubicBezTo>
                  <a:cubicBezTo>
                    <a:pt x="3115" y="1256"/>
                    <a:pt x="3055" y="1397"/>
                    <a:pt x="2874" y="1497"/>
                  </a:cubicBezTo>
                  <a:cubicBezTo>
                    <a:pt x="2707" y="1581"/>
                    <a:pt x="2525" y="1623"/>
                    <a:pt x="2318" y="1623"/>
                  </a:cubicBezTo>
                  <a:cubicBezTo>
                    <a:pt x="2277" y="1623"/>
                    <a:pt x="2235" y="1621"/>
                    <a:pt x="2191" y="1618"/>
                  </a:cubicBezTo>
                  <a:cubicBezTo>
                    <a:pt x="1930" y="1578"/>
                    <a:pt x="1628" y="1457"/>
                    <a:pt x="1247" y="1256"/>
                  </a:cubicBezTo>
                  <a:cubicBezTo>
                    <a:pt x="865" y="1075"/>
                    <a:pt x="644" y="895"/>
                    <a:pt x="563" y="754"/>
                  </a:cubicBezTo>
                  <a:cubicBezTo>
                    <a:pt x="483" y="613"/>
                    <a:pt x="543" y="493"/>
                    <a:pt x="724" y="392"/>
                  </a:cubicBezTo>
                  <a:cubicBezTo>
                    <a:pt x="892" y="308"/>
                    <a:pt x="1073" y="267"/>
                    <a:pt x="1280" y="267"/>
                  </a:cubicBezTo>
                  <a:close/>
                  <a:moveTo>
                    <a:pt x="1319" y="0"/>
                  </a:moveTo>
                  <a:cubicBezTo>
                    <a:pt x="1007" y="0"/>
                    <a:pt x="711" y="84"/>
                    <a:pt x="443" y="252"/>
                  </a:cubicBezTo>
                  <a:cubicBezTo>
                    <a:pt x="121" y="432"/>
                    <a:pt x="1" y="633"/>
                    <a:pt x="61" y="834"/>
                  </a:cubicBezTo>
                  <a:cubicBezTo>
                    <a:pt x="141" y="1055"/>
                    <a:pt x="382" y="1276"/>
                    <a:pt x="825" y="1497"/>
                  </a:cubicBezTo>
                  <a:cubicBezTo>
                    <a:pt x="1267" y="1739"/>
                    <a:pt x="1689" y="1859"/>
                    <a:pt x="2070" y="1879"/>
                  </a:cubicBezTo>
                  <a:cubicBezTo>
                    <a:pt x="2111" y="1881"/>
                    <a:pt x="2150" y="1882"/>
                    <a:pt x="2190" y="1882"/>
                  </a:cubicBezTo>
                  <a:cubicBezTo>
                    <a:pt x="2544" y="1882"/>
                    <a:pt x="2866" y="1801"/>
                    <a:pt x="3156" y="1638"/>
                  </a:cubicBezTo>
                  <a:cubicBezTo>
                    <a:pt x="3477" y="1457"/>
                    <a:pt x="3598" y="1256"/>
                    <a:pt x="3517" y="1035"/>
                  </a:cubicBezTo>
                  <a:cubicBezTo>
                    <a:pt x="3457" y="834"/>
                    <a:pt x="3196" y="613"/>
                    <a:pt x="2774" y="372"/>
                  </a:cubicBezTo>
                  <a:cubicBezTo>
                    <a:pt x="2332" y="151"/>
                    <a:pt x="1910" y="30"/>
                    <a:pt x="1508" y="10"/>
                  </a:cubicBezTo>
                  <a:cubicBezTo>
                    <a:pt x="1444" y="4"/>
                    <a:pt x="1381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7630162" y="3852640"/>
              <a:ext cx="66071" cy="34513"/>
            </a:xfrm>
            <a:custGeom>
              <a:avLst/>
              <a:gdLst/>
              <a:ahLst/>
              <a:cxnLst/>
              <a:rect l="l" t="t" r="r" b="b"/>
              <a:pathLst>
                <a:path w="4964" h="2593" extrusionOk="0">
                  <a:moveTo>
                    <a:pt x="2874" y="0"/>
                  </a:moveTo>
                  <a:cubicBezTo>
                    <a:pt x="2633" y="0"/>
                    <a:pt x="2432" y="61"/>
                    <a:pt x="2251" y="181"/>
                  </a:cubicBezTo>
                  <a:cubicBezTo>
                    <a:pt x="2090" y="262"/>
                    <a:pt x="2010" y="362"/>
                    <a:pt x="1949" y="442"/>
                  </a:cubicBezTo>
                  <a:cubicBezTo>
                    <a:pt x="1909" y="543"/>
                    <a:pt x="1909" y="643"/>
                    <a:pt x="1929" y="764"/>
                  </a:cubicBezTo>
                  <a:cubicBezTo>
                    <a:pt x="1835" y="740"/>
                    <a:pt x="1741" y="731"/>
                    <a:pt x="1647" y="731"/>
                  </a:cubicBezTo>
                  <a:cubicBezTo>
                    <a:pt x="1580" y="731"/>
                    <a:pt x="1514" y="735"/>
                    <a:pt x="1447" y="744"/>
                  </a:cubicBezTo>
                  <a:cubicBezTo>
                    <a:pt x="1286" y="764"/>
                    <a:pt x="1126" y="824"/>
                    <a:pt x="985" y="905"/>
                  </a:cubicBezTo>
                  <a:cubicBezTo>
                    <a:pt x="724" y="1065"/>
                    <a:pt x="623" y="1246"/>
                    <a:pt x="683" y="1467"/>
                  </a:cubicBezTo>
                  <a:lnTo>
                    <a:pt x="342" y="1327"/>
                  </a:lnTo>
                  <a:lnTo>
                    <a:pt x="0" y="1527"/>
                  </a:lnTo>
                  <a:lnTo>
                    <a:pt x="2070" y="2593"/>
                  </a:lnTo>
                  <a:lnTo>
                    <a:pt x="2472" y="2371"/>
                  </a:lnTo>
                  <a:lnTo>
                    <a:pt x="1005" y="1608"/>
                  </a:lnTo>
                  <a:cubicBezTo>
                    <a:pt x="965" y="1487"/>
                    <a:pt x="965" y="1407"/>
                    <a:pt x="965" y="1327"/>
                  </a:cubicBezTo>
                  <a:cubicBezTo>
                    <a:pt x="985" y="1246"/>
                    <a:pt x="1065" y="1166"/>
                    <a:pt x="1166" y="1106"/>
                  </a:cubicBezTo>
                  <a:cubicBezTo>
                    <a:pt x="1272" y="1048"/>
                    <a:pt x="1383" y="1017"/>
                    <a:pt x="1498" y="1017"/>
                  </a:cubicBezTo>
                  <a:cubicBezTo>
                    <a:pt x="1623" y="1017"/>
                    <a:pt x="1753" y="1053"/>
                    <a:pt x="1889" y="1126"/>
                  </a:cubicBezTo>
                  <a:lnTo>
                    <a:pt x="3316" y="1869"/>
                  </a:lnTo>
                  <a:lnTo>
                    <a:pt x="3718" y="1628"/>
                  </a:lnTo>
                  <a:lnTo>
                    <a:pt x="2251" y="884"/>
                  </a:lnTo>
                  <a:cubicBezTo>
                    <a:pt x="2211" y="764"/>
                    <a:pt x="2211" y="663"/>
                    <a:pt x="2231" y="583"/>
                  </a:cubicBezTo>
                  <a:cubicBezTo>
                    <a:pt x="2251" y="523"/>
                    <a:pt x="2311" y="442"/>
                    <a:pt x="2432" y="382"/>
                  </a:cubicBezTo>
                  <a:cubicBezTo>
                    <a:pt x="2528" y="324"/>
                    <a:pt x="2634" y="294"/>
                    <a:pt x="2749" y="294"/>
                  </a:cubicBezTo>
                  <a:cubicBezTo>
                    <a:pt x="2874" y="294"/>
                    <a:pt x="3009" y="329"/>
                    <a:pt x="3155" y="402"/>
                  </a:cubicBezTo>
                  <a:lnTo>
                    <a:pt x="4582" y="1146"/>
                  </a:lnTo>
                  <a:lnTo>
                    <a:pt x="4964" y="905"/>
                  </a:lnTo>
                  <a:lnTo>
                    <a:pt x="3497" y="141"/>
                  </a:lnTo>
                  <a:cubicBezTo>
                    <a:pt x="3296" y="40"/>
                    <a:pt x="3095" y="0"/>
                    <a:pt x="28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7667073" y="3834883"/>
              <a:ext cx="45214" cy="23652"/>
            </a:xfrm>
            <a:custGeom>
              <a:avLst/>
              <a:gdLst/>
              <a:ahLst/>
              <a:cxnLst/>
              <a:rect l="l" t="t" r="r" b="b"/>
              <a:pathLst>
                <a:path w="3397" h="1777" extrusionOk="0">
                  <a:moveTo>
                    <a:pt x="482" y="0"/>
                  </a:moveTo>
                  <a:cubicBezTo>
                    <a:pt x="456" y="0"/>
                    <a:pt x="429" y="3"/>
                    <a:pt x="402" y="8"/>
                  </a:cubicBezTo>
                  <a:cubicBezTo>
                    <a:pt x="302" y="8"/>
                    <a:pt x="221" y="28"/>
                    <a:pt x="141" y="88"/>
                  </a:cubicBezTo>
                  <a:cubicBezTo>
                    <a:pt x="61" y="129"/>
                    <a:pt x="20" y="189"/>
                    <a:pt x="0" y="229"/>
                  </a:cubicBezTo>
                  <a:cubicBezTo>
                    <a:pt x="0" y="289"/>
                    <a:pt x="41" y="330"/>
                    <a:pt x="101" y="370"/>
                  </a:cubicBezTo>
                  <a:cubicBezTo>
                    <a:pt x="160" y="399"/>
                    <a:pt x="218" y="418"/>
                    <a:pt x="285" y="418"/>
                  </a:cubicBezTo>
                  <a:cubicBezTo>
                    <a:pt x="310" y="418"/>
                    <a:pt x="335" y="415"/>
                    <a:pt x="362" y="410"/>
                  </a:cubicBezTo>
                  <a:cubicBezTo>
                    <a:pt x="463" y="410"/>
                    <a:pt x="543" y="390"/>
                    <a:pt x="623" y="330"/>
                  </a:cubicBezTo>
                  <a:cubicBezTo>
                    <a:pt x="704" y="289"/>
                    <a:pt x="764" y="229"/>
                    <a:pt x="764" y="189"/>
                  </a:cubicBezTo>
                  <a:cubicBezTo>
                    <a:pt x="764" y="129"/>
                    <a:pt x="744" y="88"/>
                    <a:pt x="663" y="48"/>
                  </a:cubicBezTo>
                  <a:cubicBezTo>
                    <a:pt x="619" y="19"/>
                    <a:pt x="554" y="0"/>
                    <a:pt x="482" y="0"/>
                  </a:cubicBezTo>
                  <a:close/>
                  <a:moveTo>
                    <a:pt x="1327" y="470"/>
                  </a:moveTo>
                  <a:lnTo>
                    <a:pt x="945" y="711"/>
                  </a:lnTo>
                  <a:lnTo>
                    <a:pt x="2994" y="1776"/>
                  </a:lnTo>
                  <a:lnTo>
                    <a:pt x="3396" y="1555"/>
                  </a:lnTo>
                  <a:lnTo>
                    <a:pt x="1327" y="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7695692" y="3823702"/>
              <a:ext cx="50565" cy="25475"/>
            </a:xfrm>
            <a:custGeom>
              <a:avLst/>
              <a:gdLst/>
              <a:ahLst/>
              <a:cxnLst/>
              <a:rect l="l" t="t" r="r" b="b"/>
              <a:pathLst>
                <a:path w="3799" h="1914" extrusionOk="0">
                  <a:moveTo>
                    <a:pt x="1760" y="0"/>
                  </a:moveTo>
                  <a:cubicBezTo>
                    <a:pt x="1730" y="0"/>
                    <a:pt x="1700" y="1"/>
                    <a:pt x="1668" y="4"/>
                  </a:cubicBezTo>
                  <a:cubicBezTo>
                    <a:pt x="1447" y="4"/>
                    <a:pt x="1226" y="84"/>
                    <a:pt x="1025" y="205"/>
                  </a:cubicBezTo>
                  <a:cubicBezTo>
                    <a:pt x="885" y="285"/>
                    <a:pt x="784" y="366"/>
                    <a:pt x="724" y="466"/>
                  </a:cubicBezTo>
                  <a:cubicBezTo>
                    <a:pt x="664" y="567"/>
                    <a:pt x="644" y="687"/>
                    <a:pt x="684" y="788"/>
                  </a:cubicBezTo>
                  <a:lnTo>
                    <a:pt x="342" y="647"/>
                  </a:lnTo>
                  <a:lnTo>
                    <a:pt x="0" y="848"/>
                  </a:lnTo>
                  <a:lnTo>
                    <a:pt x="2070" y="1913"/>
                  </a:lnTo>
                  <a:lnTo>
                    <a:pt x="2472" y="1672"/>
                  </a:lnTo>
                  <a:lnTo>
                    <a:pt x="1005" y="928"/>
                  </a:lnTo>
                  <a:cubicBezTo>
                    <a:pt x="965" y="808"/>
                    <a:pt x="965" y="707"/>
                    <a:pt x="985" y="627"/>
                  </a:cubicBezTo>
                  <a:cubicBezTo>
                    <a:pt x="1005" y="547"/>
                    <a:pt x="1086" y="466"/>
                    <a:pt x="1206" y="406"/>
                  </a:cubicBezTo>
                  <a:cubicBezTo>
                    <a:pt x="1327" y="326"/>
                    <a:pt x="1447" y="285"/>
                    <a:pt x="1568" y="285"/>
                  </a:cubicBezTo>
                  <a:cubicBezTo>
                    <a:pt x="1688" y="285"/>
                    <a:pt x="1829" y="326"/>
                    <a:pt x="1970" y="386"/>
                  </a:cubicBezTo>
                  <a:lnTo>
                    <a:pt x="3397" y="1129"/>
                  </a:lnTo>
                  <a:lnTo>
                    <a:pt x="3798" y="908"/>
                  </a:lnTo>
                  <a:lnTo>
                    <a:pt x="2311" y="145"/>
                  </a:lnTo>
                  <a:cubicBezTo>
                    <a:pt x="2136" y="57"/>
                    <a:pt x="1961" y="0"/>
                    <a:pt x="1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7867418" y="3441778"/>
              <a:ext cx="44682" cy="21150"/>
            </a:xfrm>
            <a:custGeom>
              <a:avLst/>
              <a:gdLst/>
              <a:ahLst/>
              <a:cxnLst/>
              <a:rect l="l" t="t" r="r" b="b"/>
              <a:pathLst>
                <a:path w="3357" h="1589" extrusionOk="0">
                  <a:moveTo>
                    <a:pt x="724" y="1"/>
                  </a:moveTo>
                  <a:lnTo>
                    <a:pt x="382" y="201"/>
                  </a:lnTo>
                  <a:lnTo>
                    <a:pt x="0" y="985"/>
                  </a:lnTo>
                  <a:lnTo>
                    <a:pt x="422" y="1025"/>
                  </a:lnTo>
                  <a:lnTo>
                    <a:pt x="724" y="443"/>
                  </a:lnTo>
                  <a:lnTo>
                    <a:pt x="2954" y="1588"/>
                  </a:lnTo>
                  <a:lnTo>
                    <a:pt x="3356" y="136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7893095" y="3425325"/>
              <a:ext cx="47889" cy="25156"/>
            </a:xfrm>
            <a:custGeom>
              <a:avLst/>
              <a:gdLst/>
              <a:ahLst/>
              <a:cxnLst/>
              <a:rect l="l" t="t" r="r" b="b"/>
              <a:pathLst>
                <a:path w="3598" h="1890" extrusionOk="0">
                  <a:moveTo>
                    <a:pt x="1212" y="277"/>
                  </a:moveTo>
                  <a:cubicBezTo>
                    <a:pt x="1275" y="277"/>
                    <a:pt x="1340" y="282"/>
                    <a:pt x="1407" y="292"/>
                  </a:cubicBezTo>
                  <a:cubicBezTo>
                    <a:pt x="1668" y="312"/>
                    <a:pt x="1970" y="433"/>
                    <a:pt x="2352" y="614"/>
                  </a:cubicBezTo>
                  <a:cubicBezTo>
                    <a:pt x="2733" y="815"/>
                    <a:pt x="2955" y="975"/>
                    <a:pt x="3035" y="1116"/>
                  </a:cubicBezTo>
                  <a:cubicBezTo>
                    <a:pt x="3115" y="1257"/>
                    <a:pt x="3055" y="1397"/>
                    <a:pt x="2874" y="1498"/>
                  </a:cubicBezTo>
                  <a:cubicBezTo>
                    <a:pt x="2723" y="1581"/>
                    <a:pt x="2531" y="1623"/>
                    <a:pt x="2331" y="1623"/>
                  </a:cubicBezTo>
                  <a:cubicBezTo>
                    <a:pt x="2291" y="1623"/>
                    <a:pt x="2251" y="1622"/>
                    <a:pt x="2211" y="1618"/>
                  </a:cubicBezTo>
                  <a:cubicBezTo>
                    <a:pt x="1950" y="1578"/>
                    <a:pt x="1628" y="1458"/>
                    <a:pt x="1246" y="1257"/>
                  </a:cubicBezTo>
                  <a:cubicBezTo>
                    <a:pt x="865" y="1076"/>
                    <a:pt x="644" y="895"/>
                    <a:pt x="563" y="774"/>
                  </a:cubicBezTo>
                  <a:cubicBezTo>
                    <a:pt x="483" y="634"/>
                    <a:pt x="543" y="493"/>
                    <a:pt x="724" y="393"/>
                  </a:cubicBezTo>
                  <a:cubicBezTo>
                    <a:pt x="873" y="318"/>
                    <a:pt x="1033" y="277"/>
                    <a:pt x="1212" y="277"/>
                  </a:cubicBezTo>
                  <a:close/>
                  <a:moveTo>
                    <a:pt x="1319" y="1"/>
                  </a:moveTo>
                  <a:cubicBezTo>
                    <a:pt x="1006" y="1"/>
                    <a:pt x="711" y="84"/>
                    <a:pt x="443" y="252"/>
                  </a:cubicBezTo>
                  <a:cubicBezTo>
                    <a:pt x="121" y="433"/>
                    <a:pt x="1" y="634"/>
                    <a:pt x="81" y="855"/>
                  </a:cubicBezTo>
                  <a:cubicBezTo>
                    <a:pt x="141" y="1056"/>
                    <a:pt x="402" y="1277"/>
                    <a:pt x="824" y="1498"/>
                  </a:cubicBezTo>
                  <a:cubicBezTo>
                    <a:pt x="1267" y="1739"/>
                    <a:pt x="1689" y="1859"/>
                    <a:pt x="2090" y="1880"/>
                  </a:cubicBezTo>
                  <a:cubicBezTo>
                    <a:pt x="2154" y="1886"/>
                    <a:pt x="2217" y="1890"/>
                    <a:pt x="2280" y="1890"/>
                  </a:cubicBezTo>
                  <a:cubicBezTo>
                    <a:pt x="2592" y="1890"/>
                    <a:pt x="2888" y="1806"/>
                    <a:pt x="3155" y="1638"/>
                  </a:cubicBezTo>
                  <a:cubicBezTo>
                    <a:pt x="3477" y="1458"/>
                    <a:pt x="3598" y="1257"/>
                    <a:pt x="3537" y="1036"/>
                  </a:cubicBezTo>
                  <a:cubicBezTo>
                    <a:pt x="3457" y="835"/>
                    <a:pt x="3216" y="614"/>
                    <a:pt x="2774" y="372"/>
                  </a:cubicBezTo>
                  <a:cubicBezTo>
                    <a:pt x="2332" y="151"/>
                    <a:pt x="1910" y="31"/>
                    <a:pt x="1508" y="11"/>
                  </a:cubicBezTo>
                  <a:cubicBezTo>
                    <a:pt x="1444" y="4"/>
                    <a:pt x="1381" y="1"/>
                    <a:pt x="1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7928409" y="3399781"/>
              <a:ext cx="66337" cy="34513"/>
            </a:xfrm>
            <a:custGeom>
              <a:avLst/>
              <a:gdLst/>
              <a:ahLst/>
              <a:cxnLst/>
              <a:rect l="l" t="t" r="r" b="b"/>
              <a:pathLst>
                <a:path w="4984" h="2593" extrusionOk="0">
                  <a:moveTo>
                    <a:pt x="2874" y="1"/>
                  </a:moveTo>
                  <a:cubicBezTo>
                    <a:pt x="2633" y="21"/>
                    <a:pt x="2432" y="61"/>
                    <a:pt x="2251" y="181"/>
                  </a:cubicBezTo>
                  <a:cubicBezTo>
                    <a:pt x="2090" y="262"/>
                    <a:pt x="2010" y="362"/>
                    <a:pt x="1949" y="443"/>
                  </a:cubicBezTo>
                  <a:cubicBezTo>
                    <a:pt x="1909" y="543"/>
                    <a:pt x="1909" y="644"/>
                    <a:pt x="1949" y="764"/>
                  </a:cubicBezTo>
                  <a:cubicBezTo>
                    <a:pt x="1855" y="741"/>
                    <a:pt x="1754" y="731"/>
                    <a:pt x="1654" y="731"/>
                  </a:cubicBezTo>
                  <a:cubicBezTo>
                    <a:pt x="1584" y="731"/>
                    <a:pt x="1514" y="736"/>
                    <a:pt x="1447" y="744"/>
                  </a:cubicBezTo>
                  <a:cubicBezTo>
                    <a:pt x="1286" y="764"/>
                    <a:pt x="1125" y="825"/>
                    <a:pt x="985" y="905"/>
                  </a:cubicBezTo>
                  <a:cubicBezTo>
                    <a:pt x="723" y="1066"/>
                    <a:pt x="623" y="1247"/>
                    <a:pt x="683" y="1468"/>
                  </a:cubicBezTo>
                  <a:lnTo>
                    <a:pt x="342" y="1327"/>
                  </a:lnTo>
                  <a:lnTo>
                    <a:pt x="0" y="1528"/>
                  </a:lnTo>
                  <a:lnTo>
                    <a:pt x="2070" y="2593"/>
                  </a:lnTo>
                  <a:lnTo>
                    <a:pt x="2472" y="2372"/>
                  </a:lnTo>
                  <a:lnTo>
                    <a:pt x="1005" y="1608"/>
                  </a:lnTo>
                  <a:cubicBezTo>
                    <a:pt x="965" y="1488"/>
                    <a:pt x="965" y="1407"/>
                    <a:pt x="985" y="1327"/>
                  </a:cubicBezTo>
                  <a:cubicBezTo>
                    <a:pt x="985" y="1247"/>
                    <a:pt x="1065" y="1166"/>
                    <a:pt x="1186" y="1106"/>
                  </a:cubicBezTo>
                  <a:cubicBezTo>
                    <a:pt x="1282" y="1048"/>
                    <a:pt x="1388" y="1018"/>
                    <a:pt x="1501" y="1018"/>
                  </a:cubicBezTo>
                  <a:cubicBezTo>
                    <a:pt x="1623" y="1018"/>
                    <a:pt x="1753" y="1053"/>
                    <a:pt x="1889" y="1126"/>
                  </a:cubicBezTo>
                  <a:lnTo>
                    <a:pt x="3336" y="1869"/>
                  </a:lnTo>
                  <a:lnTo>
                    <a:pt x="3718" y="1648"/>
                  </a:lnTo>
                  <a:lnTo>
                    <a:pt x="2251" y="885"/>
                  </a:lnTo>
                  <a:cubicBezTo>
                    <a:pt x="2231" y="764"/>
                    <a:pt x="2211" y="664"/>
                    <a:pt x="2231" y="583"/>
                  </a:cubicBezTo>
                  <a:cubicBezTo>
                    <a:pt x="2251" y="523"/>
                    <a:pt x="2311" y="443"/>
                    <a:pt x="2432" y="382"/>
                  </a:cubicBezTo>
                  <a:cubicBezTo>
                    <a:pt x="2528" y="324"/>
                    <a:pt x="2634" y="294"/>
                    <a:pt x="2749" y="294"/>
                  </a:cubicBezTo>
                  <a:cubicBezTo>
                    <a:pt x="2874" y="294"/>
                    <a:pt x="3009" y="329"/>
                    <a:pt x="3155" y="403"/>
                  </a:cubicBezTo>
                  <a:lnTo>
                    <a:pt x="4582" y="1146"/>
                  </a:lnTo>
                  <a:lnTo>
                    <a:pt x="4984" y="905"/>
                  </a:lnTo>
                  <a:lnTo>
                    <a:pt x="3497" y="141"/>
                  </a:lnTo>
                  <a:cubicBezTo>
                    <a:pt x="3296" y="41"/>
                    <a:pt x="309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7965321" y="3382024"/>
              <a:ext cx="45214" cy="23652"/>
            </a:xfrm>
            <a:custGeom>
              <a:avLst/>
              <a:gdLst/>
              <a:ahLst/>
              <a:cxnLst/>
              <a:rect l="l" t="t" r="r" b="b"/>
              <a:pathLst>
                <a:path w="3397" h="1777" extrusionOk="0">
                  <a:moveTo>
                    <a:pt x="490" y="0"/>
                  </a:moveTo>
                  <a:cubicBezTo>
                    <a:pt x="467" y="0"/>
                    <a:pt x="444" y="3"/>
                    <a:pt x="422" y="8"/>
                  </a:cubicBezTo>
                  <a:cubicBezTo>
                    <a:pt x="322" y="8"/>
                    <a:pt x="221" y="28"/>
                    <a:pt x="141" y="89"/>
                  </a:cubicBezTo>
                  <a:cubicBezTo>
                    <a:pt x="60" y="129"/>
                    <a:pt x="20" y="189"/>
                    <a:pt x="20" y="229"/>
                  </a:cubicBezTo>
                  <a:cubicBezTo>
                    <a:pt x="0" y="290"/>
                    <a:pt x="40" y="330"/>
                    <a:pt x="101" y="370"/>
                  </a:cubicBezTo>
                  <a:cubicBezTo>
                    <a:pt x="159" y="399"/>
                    <a:pt x="218" y="418"/>
                    <a:pt x="285" y="418"/>
                  </a:cubicBezTo>
                  <a:cubicBezTo>
                    <a:pt x="309" y="418"/>
                    <a:pt x="335" y="416"/>
                    <a:pt x="362" y="410"/>
                  </a:cubicBezTo>
                  <a:cubicBezTo>
                    <a:pt x="462" y="410"/>
                    <a:pt x="543" y="390"/>
                    <a:pt x="623" y="330"/>
                  </a:cubicBezTo>
                  <a:cubicBezTo>
                    <a:pt x="704" y="290"/>
                    <a:pt x="764" y="229"/>
                    <a:pt x="764" y="189"/>
                  </a:cubicBezTo>
                  <a:cubicBezTo>
                    <a:pt x="764" y="129"/>
                    <a:pt x="744" y="89"/>
                    <a:pt x="663" y="49"/>
                  </a:cubicBezTo>
                  <a:cubicBezTo>
                    <a:pt x="619" y="19"/>
                    <a:pt x="554" y="0"/>
                    <a:pt x="490" y="0"/>
                  </a:cubicBezTo>
                  <a:close/>
                  <a:moveTo>
                    <a:pt x="1326" y="471"/>
                  </a:moveTo>
                  <a:lnTo>
                    <a:pt x="945" y="712"/>
                  </a:lnTo>
                  <a:lnTo>
                    <a:pt x="2994" y="1777"/>
                  </a:lnTo>
                  <a:lnTo>
                    <a:pt x="3396" y="1556"/>
                  </a:lnTo>
                  <a:lnTo>
                    <a:pt x="1326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7993939" y="3370843"/>
              <a:ext cx="50565" cy="25475"/>
            </a:xfrm>
            <a:custGeom>
              <a:avLst/>
              <a:gdLst/>
              <a:ahLst/>
              <a:cxnLst/>
              <a:rect l="l" t="t" r="r" b="b"/>
              <a:pathLst>
                <a:path w="3799" h="1914" extrusionOk="0">
                  <a:moveTo>
                    <a:pt x="1761" y="1"/>
                  </a:moveTo>
                  <a:cubicBezTo>
                    <a:pt x="1730" y="1"/>
                    <a:pt x="1699" y="2"/>
                    <a:pt x="1668" y="4"/>
                  </a:cubicBezTo>
                  <a:cubicBezTo>
                    <a:pt x="1447" y="4"/>
                    <a:pt x="1226" y="85"/>
                    <a:pt x="1025" y="205"/>
                  </a:cubicBezTo>
                  <a:cubicBezTo>
                    <a:pt x="885" y="286"/>
                    <a:pt x="784" y="366"/>
                    <a:pt x="724" y="487"/>
                  </a:cubicBezTo>
                  <a:cubicBezTo>
                    <a:pt x="663" y="587"/>
                    <a:pt x="663" y="688"/>
                    <a:pt x="684" y="788"/>
                  </a:cubicBezTo>
                  <a:lnTo>
                    <a:pt x="342" y="647"/>
                  </a:lnTo>
                  <a:lnTo>
                    <a:pt x="0" y="848"/>
                  </a:lnTo>
                  <a:lnTo>
                    <a:pt x="2070" y="1913"/>
                  </a:lnTo>
                  <a:lnTo>
                    <a:pt x="2472" y="1672"/>
                  </a:lnTo>
                  <a:lnTo>
                    <a:pt x="1005" y="929"/>
                  </a:lnTo>
                  <a:cubicBezTo>
                    <a:pt x="965" y="808"/>
                    <a:pt x="965" y="728"/>
                    <a:pt x="985" y="627"/>
                  </a:cubicBezTo>
                  <a:cubicBezTo>
                    <a:pt x="1025" y="547"/>
                    <a:pt x="1085" y="467"/>
                    <a:pt x="1206" y="406"/>
                  </a:cubicBezTo>
                  <a:cubicBezTo>
                    <a:pt x="1327" y="326"/>
                    <a:pt x="1447" y="286"/>
                    <a:pt x="1568" y="286"/>
                  </a:cubicBezTo>
                  <a:cubicBezTo>
                    <a:pt x="1688" y="286"/>
                    <a:pt x="1829" y="326"/>
                    <a:pt x="1970" y="406"/>
                  </a:cubicBezTo>
                  <a:lnTo>
                    <a:pt x="3396" y="1130"/>
                  </a:lnTo>
                  <a:lnTo>
                    <a:pt x="3798" y="909"/>
                  </a:lnTo>
                  <a:lnTo>
                    <a:pt x="2311" y="145"/>
                  </a:lnTo>
                  <a:cubicBezTo>
                    <a:pt x="2154" y="58"/>
                    <a:pt x="1966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6729004" y="3885532"/>
              <a:ext cx="239394" cy="145784"/>
            </a:xfrm>
            <a:custGeom>
              <a:avLst/>
              <a:gdLst/>
              <a:ahLst/>
              <a:cxnLst/>
              <a:rect l="l" t="t" r="r" b="b"/>
              <a:pathLst>
                <a:path w="17986" h="10953" extrusionOk="0">
                  <a:moveTo>
                    <a:pt x="3015" y="1"/>
                  </a:moveTo>
                  <a:lnTo>
                    <a:pt x="0" y="10953"/>
                  </a:lnTo>
                  <a:lnTo>
                    <a:pt x="17985" y="9305"/>
                  </a:lnTo>
                  <a:lnTo>
                    <a:pt x="14971" y="7436"/>
                  </a:lnTo>
                  <a:lnTo>
                    <a:pt x="2954" y="8541"/>
                  </a:lnTo>
                  <a:lnTo>
                    <a:pt x="2954" y="8541"/>
                  </a:lnTo>
                  <a:lnTo>
                    <a:pt x="4944" y="1207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8234403" y="3553046"/>
              <a:ext cx="53506" cy="28097"/>
            </a:xfrm>
            <a:custGeom>
              <a:avLst/>
              <a:gdLst/>
              <a:ahLst/>
              <a:cxnLst/>
              <a:rect l="l" t="t" r="r" b="b"/>
              <a:pathLst>
                <a:path w="4020" h="2111" extrusionOk="0">
                  <a:moveTo>
                    <a:pt x="2013" y="1"/>
                  </a:moveTo>
                  <a:cubicBezTo>
                    <a:pt x="1568" y="1"/>
                    <a:pt x="1126" y="101"/>
                    <a:pt x="724" y="302"/>
                  </a:cubicBezTo>
                  <a:cubicBezTo>
                    <a:pt x="1" y="724"/>
                    <a:pt x="1" y="1388"/>
                    <a:pt x="724" y="1810"/>
                  </a:cubicBezTo>
                  <a:cubicBezTo>
                    <a:pt x="1126" y="2010"/>
                    <a:pt x="1568" y="2111"/>
                    <a:pt x="2013" y="2111"/>
                  </a:cubicBezTo>
                  <a:cubicBezTo>
                    <a:pt x="2457" y="2111"/>
                    <a:pt x="2904" y="2010"/>
                    <a:pt x="3316" y="1810"/>
                  </a:cubicBezTo>
                  <a:cubicBezTo>
                    <a:pt x="4020" y="1367"/>
                    <a:pt x="4020" y="704"/>
                    <a:pt x="3316" y="302"/>
                  </a:cubicBezTo>
                  <a:cubicBezTo>
                    <a:pt x="2904" y="101"/>
                    <a:pt x="2457" y="1"/>
                    <a:pt x="2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7975743" y="3433818"/>
              <a:ext cx="53506" cy="28031"/>
            </a:xfrm>
            <a:custGeom>
              <a:avLst/>
              <a:gdLst/>
              <a:ahLst/>
              <a:cxnLst/>
              <a:rect l="l" t="t" r="r" b="b"/>
              <a:pathLst>
                <a:path w="4020" h="2106" extrusionOk="0">
                  <a:moveTo>
                    <a:pt x="2010" y="1"/>
                  </a:moveTo>
                  <a:cubicBezTo>
                    <a:pt x="1568" y="1"/>
                    <a:pt x="1126" y="106"/>
                    <a:pt x="724" y="317"/>
                  </a:cubicBezTo>
                  <a:cubicBezTo>
                    <a:pt x="1" y="719"/>
                    <a:pt x="1" y="1402"/>
                    <a:pt x="724" y="1804"/>
                  </a:cubicBezTo>
                  <a:cubicBezTo>
                    <a:pt x="1126" y="2005"/>
                    <a:pt x="1568" y="2106"/>
                    <a:pt x="2010" y="2106"/>
                  </a:cubicBezTo>
                  <a:cubicBezTo>
                    <a:pt x="2452" y="2106"/>
                    <a:pt x="2895" y="2005"/>
                    <a:pt x="3296" y="1804"/>
                  </a:cubicBezTo>
                  <a:cubicBezTo>
                    <a:pt x="4020" y="1402"/>
                    <a:pt x="4020" y="719"/>
                    <a:pt x="3296" y="317"/>
                  </a:cubicBezTo>
                  <a:cubicBezTo>
                    <a:pt x="2895" y="106"/>
                    <a:pt x="2452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7554728" y="3565958"/>
              <a:ext cx="53506" cy="28031"/>
            </a:xfrm>
            <a:custGeom>
              <a:avLst/>
              <a:gdLst/>
              <a:ahLst/>
              <a:cxnLst/>
              <a:rect l="l" t="t" r="r" b="b"/>
              <a:pathLst>
                <a:path w="4020" h="2106" extrusionOk="0">
                  <a:moveTo>
                    <a:pt x="2012" y="1"/>
                  </a:moveTo>
                  <a:cubicBezTo>
                    <a:pt x="1568" y="1"/>
                    <a:pt x="1126" y="106"/>
                    <a:pt x="724" y="317"/>
                  </a:cubicBezTo>
                  <a:cubicBezTo>
                    <a:pt x="0" y="719"/>
                    <a:pt x="0" y="1402"/>
                    <a:pt x="724" y="1804"/>
                  </a:cubicBezTo>
                  <a:cubicBezTo>
                    <a:pt x="1126" y="2005"/>
                    <a:pt x="1568" y="2106"/>
                    <a:pt x="2012" y="2106"/>
                  </a:cubicBezTo>
                  <a:cubicBezTo>
                    <a:pt x="2457" y="2106"/>
                    <a:pt x="2904" y="2005"/>
                    <a:pt x="3316" y="1804"/>
                  </a:cubicBezTo>
                  <a:cubicBezTo>
                    <a:pt x="4019" y="1402"/>
                    <a:pt x="4019" y="719"/>
                    <a:pt x="3316" y="317"/>
                  </a:cubicBezTo>
                  <a:cubicBezTo>
                    <a:pt x="2904" y="106"/>
                    <a:pt x="2457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7584145" y="3817059"/>
              <a:ext cx="53506" cy="28097"/>
            </a:xfrm>
            <a:custGeom>
              <a:avLst/>
              <a:gdLst/>
              <a:ahLst/>
              <a:cxnLst/>
              <a:rect l="l" t="t" r="r" b="b"/>
              <a:pathLst>
                <a:path w="4020" h="2111" extrusionOk="0">
                  <a:moveTo>
                    <a:pt x="2010" y="1"/>
                  </a:moveTo>
                  <a:cubicBezTo>
                    <a:pt x="1568" y="1"/>
                    <a:pt x="1126" y="101"/>
                    <a:pt x="724" y="302"/>
                  </a:cubicBezTo>
                  <a:cubicBezTo>
                    <a:pt x="1" y="724"/>
                    <a:pt x="1" y="1387"/>
                    <a:pt x="724" y="1809"/>
                  </a:cubicBezTo>
                  <a:cubicBezTo>
                    <a:pt x="1126" y="2010"/>
                    <a:pt x="1568" y="2111"/>
                    <a:pt x="2010" y="2111"/>
                  </a:cubicBezTo>
                  <a:cubicBezTo>
                    <a:pt x="2452" y="2111"/>
                    <a:pt x="2895" y="2010"/>
                    <a:pt x="3296" y="1809"/>
                  </a:cubicBezTo>
                  <a:cubicBezTo>
                    <a:pt x="4020" y="1407"/>
                    <a:pt x="4020" y="744"/>
                    <a:pt x="3296" y="302"/>
                  </a:cubicBezTo>
                  <a:cubicBezTo>
                    <a:pt x="2895" y="101"/>
                    <a:pt x="2452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7206192" y="3628014"/>
              <a:ext cx="53506" cy="28231"/>
            </a:xfrm>
            <a:custGeom>
              <a:avLst/>
              <a:gdLst/>
              <a:ahLst/>
              <a:cxnLst/>
              <a:rect l="l" t="t" r="r" b="b"/>
              <a:pathLst>
                <a:path w="4020" h="2121" extrusionOk="0">
                  <a:moveTo>
                    <a:pt x="2013" y="1"/>
                  </a:moveTo>
                  <a:cubicBezTo>
                    <a:pt x="1568" y="1"/>
                    <a:pt x="1126" y="106"/>
                    <a:pt x="724" y="317"/>
                  </a:cubicBezTo>
                  <a:cubicBezTo>
                    <a:pt x="1" y="719"/>
                    <a:pt x="1" y="1402"/>
                    <a:pt x="724" y="1804"/>
                  </a:cubicBezTo>
                  <a:cubicBezTo>
                    <a:pt x="1126" y="2015"/>
                    <a:pt x="1568" y="2121"/>
                    <a:pt x="2013" y="2121"/>
                  </a:cubicBezTo>
                  <a:cubicBezTo>
                    <a:pt x="2457" y="2121"/>
                    <a:pt x="2904" y="2015"/>
                    <a:pt x="3316" y="1804"/>
                  </a:cubicBezTo>
                  <a:cubicBezTo>
                    <a:pt x="4020" y="1402"/>
                    <a:pt x="4020" y="719"/>
                    <a:pt x="3316" y="317"/>
                  </a:cubicBezTo>
                  <a:cubicBezTo>
                    <a:pt x="2904" y="106"/>
                    <a:pt x="2457" y="1"/>
                    <a:pt x="2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7059610" y="3464247"/>
              <a:ext cx="53506" cy="28031"/>
            </a:xfrm>
            <a:custGeom>
              <a:avLst/>
              <a:gdLst/>
              <a:ahLst/>
              <a:cxnLst/>
              <a:rect l="l" t="t" r="r" b="b"/>
              <a:pathLst>
                <a:path w="4020" h="2106" extrusionOk="0">
                  <a:moveTo>
                    <a:pt x="2013" y="0"/>
                  </a:moveTo>
                  <a:cubicBezTo>
                    <a:pt x="1568" y="0"/>
                    <a:pt x="1126" y="101"/>
                    <a:pt x="724" y="302"/>
                  </a:cubicBezTo>
                  <a:cubicBezTo>
                    <a:pt x="1" y="724"/>
                    <a:pt x="1" y="1387"/>
                    <a:pt x="724" y="1789"/>
                  </a:cubicBezTo>
                  <a:cubicBezTo>
                    <a:pt x="1126" y="2000"/>
                    <a:pt x="1568" y="2105"/>
                    <a:pt x="2013" y="2105"/>
                  </a:cubicBezTo>
                  <a:cubicBezTo>
                    <a:pt x="2457" y="2105"/>
                    <a:pt x="2904" y="2000"/>
                    <a:pt x="3316" y="1789"/>
                  </a:cubicBezTo>
                  <a:cubicBezTo>
                    <a:pt x="4020" y="1387"/>
                    <a:pt x="4020" y="724"/>
                    <a:pt x="3316" y="302"/>
                  </a:cubicBezTo>
                  <a:cubicBezTo>
                    <a:pt x="2904" y="101"/>
                    <a:pt x="2457" y="0"/>
                    <a:pt x="2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6631900" y="3744633"/>
              <a:ext cx="53506" cy="28231"/>
            </a:xfrm>
            <a:custGeom>
              <a:avLst/>
              <a:gdLst/>
              <a:ahLst/>
              <a:cxnLst/>
              <a:rect l="l" t="t" r="r" b="b"/>
              <a:pathLst>
                <a:path w="4020" h="2121" extrusionOk="0">
                  <a:moveTo>
                    <a:pt x="2008" y="1"/>
                  </a:moveTo>
                  <a:cubicBezTo>
                    <a:pt x="1563" y="1"/>
                    <a:pt x="1116" y="106"/>
                    <a:pt x="704" y="317"/>
                  </a:cubicBezTo>
                  <a:cubicBezTo>
                    <a:pt x="1" y="739"/>
                    <a:pt x="1" y="1403"/>
                    <a:pt x="704" y="1804"/>
                  </a:cubicBezTo>
                  <a:cubicBezTo>
                    <a:pt x="1116" y="2015"/>
                    <a:pt x="1563" y="2121"/>
                    <a:pt x="2008" y="2121"/>
                  </a:cubicBezTo>
                  <a:cubicBezTo>
                    <a:pt x="2452" y="2121"/>
                    <a:pt x="2895" y="2015"/>
                    <a:pt x="3296" y="1804"/>
                  </a:cubicBezTo>
                  <a:cubicBezTo>
                    <a:pt x="4020" y="1403"/>
                    <a:pt x="4020" y="719"/>
                    <a:pt x="3296" y="317"/>
                  </a:cubicBezTo>
                  <a:cubicBezTo>
                    <a:pt x="2895" y="106"/>
                    <a:pt x="2452" y="1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6593923" y="3557332"/>
              <a:ext cx="129200" cy="202485"/>
            </a:xfrm>
            <a:custGeom>
              <a:avLst/>
              <a:gdLst/>
              <a:ahLst/>
              <a:cxnLst/>
              <a:rect l="l" t="t" r="r" b="b"/>
              <a:pathLst>
                <a:path w="9707" h="15213" extrusionOk="0">
                  <a:moveTo>
                    <a:pt x="4863" y="1"/>
                  </a:moveTo>
                  <a:cubicBezTo>
                    <a:pt x="2171" y="1"/>
                    <a:pt x="0" y="2171"/>
                    <a:pt x="0" y="4843"/>
                  </a:cubicBezTo>
                  <a:cubicBezTo>
                    <a:pt x="0" y="7536"/>
                    <a:pt x="4863" y="15212"/>
                    <a:pt x="4863" y="15212"/>
                  </a:cubicBezTo>
                  <a:cubicBezTo>
                    <a:pt x="4863" y="15212"/>
                    <a:pt x="9706" y="7536"/>
                    <a:pt x="9706" y="4843"/>
                  </a:cubicBezTo>
                  <a:cubicBezTo>
                    <a:pt x="9706" y="2171"/>
                    <a:pt x="7536" y="1"/>
                    <a:pt x="4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6594722" y="3575795"/>
              <a:ext cx="111551" cy="95552"/>
            </a:xfrm>
            <a:custGeom>
              <a:avLst/>
              <a:gdLst/>
              <a:ahLst/>
              <a:cxnLst/>
              <a:rect l="l" t="t" r="r" b="b"/>
              <a:pathLst>
                <a:path w="8381" h="7179" extrusionOk="0">
                  <a:moveTo>
                    <a:pt x="4803" y="0"/>
                  </a:moveTo>
                  <a:cubicBezTo>
                    <a:pt x="1608" y="0"/>
                    <a:pt x="1" y="3858"/>
                    <a:pt x="2271" y="6129"/>
                  </a:cubicBezTo>
                  <a:cubicBezTo>
                    <a:pt x="2997" y="6854"/>
                    <a:pt x="3889" y="7179"/>
                    <a:pt x="4765" y="7179"/>
                  </a:cubicBezTo>
                  <a:cubicBezTo>
                    <a:pt x="6608" y="7179"/>
                    <a:pt x="8380" y="5743"/>
                    <a:pt x="8380" y="3577"/>
                  </a:cubicBezTo>
                  <a:cubicBezTo>
                    <a:pt x="8380" y="1608"/>
                    <a:pt x="6773" y="0"/>
                    <a:pt x="4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8223701" y="3449805"/>
              <a:ext cx="76519" cy="119031"/>
            </a:xfrm>
            <a:custGeom>
              <a:avLst/>
              <a:gdLst/>
              <a:ahLst/>
              <a:cxnLst/>
              <a:rect l="l" t="t" r="r" b="b"/>
              <a:pathLst>
                <a:path w="5749" h="8943" extrusionOk="0">
                  <a:moveTo>
                    <a:pt x="2874" y="0"/>
                  </a:moveTo>
                  <a:cubicBezTo>
                    <a:pt x="1327" y="0"/>
                    <a:pt x="41" y="1246"/>
                    <a:pt x="1" y="2794"/>
                  </a:cubicBezTo>
                  <a:cubicBezTo>
                    <a:pt x="1" y="4381"/>
                    <a:pt x="2874" y="8943"/>
                    <a:pt x="2874" y="8943"/>
                  </a:cubicBezTo>
                  <a:cubicBezTo>
                    <a:pt x="2874" y="8943"/>
                    <a:pt x="5748" y="4381"/>
                    <a:pt x="5748" y="2794"/>
                  </a:cubicBezTo>
                  <a:cubicBezTo>
                    <a:pt x="5708" y="1246"/>
                    <a:pt x="4422" y="0"/>
                    <a:pt x="2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8224247" y="3459695"/>
              <a:ext cx="66071" cy="56674"/>
            </a:xfrm>
            <a:custGeom>
              <a:avLst/>
              <a:gdLst/>
              <a:ahLst/>
              <a:cxnLst/>
              <a:rect l="l" t="t" r="r" b="b"/>
              <a:pathLst>
                <a:path w="4964" h="4258" extrusionOk="0">
                  <a:moveTo>
                    <a:pt x="2833" y="1"/>
                  </a:moveTo>
                  <a:cubicBezTo>
                    <a:pt x="945" y="1"/>
                    <a:pt x="0" y="2292"/>
                    <a:pt x="1326" y="3638"/>
                  </a:cubicBezTo>
                  <a:cubicBezTo>
                    <a:pt x="1760" y="4066"/>
                    <a:pt x="2293" y="4257"/>
                    <a:pt x="2815" y="4257"/>
                  </a:cubicBezTo>
                  <a:cubicBezTo>
                    <a:pt x="3912" y="4257"/>
                    <a:pt x="4964" y="3411"/>
                    <a:pt x="4964" y="2131"/>
                  </a:cubicBezTo>
                  <a:cubicBezTo>
                    <a:pt x="4964" y="965"/>
                    <a:pt x="3999" y="1"/>
                    <a:pt x="2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4" name="Google Shape;974;p29"/>
          <p:cNvGrpSpPr/>
          <p:nvPr/>
        </p:nvGrpSpPr>
        <p:grpSpPr>
          <a:xfrm>
            <a:off x="8673448" y="1380076"/>
            <a:ext cx="2127843" cy="2694329"/>
            <a:chOff x="6039515" y="1263737"/>
            <a:chExt cx="1595882" cy="2020747"/>
          </a:xfrm>
        </p:grpSpPr>
        <p:grpSp>
          <p:nvGrpSpPr>
            <p:cNvPr id="975" name="Google Shape;975;p29"/>
            <p:cNvGrpSpPr/>
            <p:nvPr/>
          </p:nvGrpSpPr>
          <p:grpSpPr>
            <a:xfrm>
              <a:off x="6039515" y="1263737"/>
              <a:ext cx="1577856" cy="2020747"/>
              <a:chOff x="3190325" y="2069800"/>
              <a:chExt cx="1225900" cy="1570000"/>
            </a:xfrm>
          </p:grpSpPr>
          <p:sp>
            <p:nvSpPr>
              <p:cNvPr id="976" name="Google Shape;976;p29"/>
              <p:cNvSpPr/>
              <p:nvPr/>
            </p:nvSpPr>
            <p:spPr>
              <a:xfrm>
                <a:off x="3692100" y="3332425"/>
                <a:ext cx="243225" cy="27652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11061" extrusionOk="0">
                    <a:moveTo>
                      <a:pt x="8316" y="1"/>
                    </a:moveTo>
                    <a:cubicBezTo>
                      <a:pt x="6247" y="1751"/>
                      <a:pt x="3920" y="3144"/>
                      <a:pt x="1413" y="4178"/>
                    </a:cubicBezTo>
                    <a:lnTo>
                      <a:pt x="1" y="11061"/>
                    </a:lnTo>
                    <a:cubicBezTo>
                      <a:pt x="3224" y="9887"/>
                      <a:pt x="6526" y="7918"/>
                      <a:pt x="9728" y="5252"/>
                    </a:cubicBezTo>
                    <a:lnTo>
                      <a:pt x="831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3970600" y="2069800"/>
                <a:ext cx="249675" cy="199375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7975" extrusionOk="0">
                    <a:moveTo>
                      <a:pt x="4170" y="0"/>
                    </a:moveTo>
                    <a:cubicBezTo>
                      <a:pt x="3271" y="0"/>
                      <a:pt x="2350" y="80"/>
                      <a:pt x="1413" y="237"/>
                    </a:cubicBezTo>
                    <a:lnTo>
                      <a:pt x="1" y="7139"/>
                    </a:lnTo>
                    <a:cubicBezTo>
                      <a:pt x="619" y="7051"/>
                      <a:pt x="1227" y="7006"/>
                      <a:pt x="1821" y="7006"/>
                    </a:cubicBezTo>
                    <a:cubicBezTo>
                      <a:pt x="3368" y="7006"/>
                      <a:pt x="4825" y="7314"/>
                      <a:pt x="6148" y="7975"/>
                    </a:cubicBezTo>
                    <a:lnTo>
                      <a:pt x="9987" y="1331"/>
                    </a:lnTo>
                    <a:cubicBezTo>
                      <a:pt x="8209" y="428"/>
                      <a:pt x="6248" y="0"/>
                      <a:pt x="41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3965625" y="3088250"/>
                <a:ext cx="243225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12672" extrusionOk="0">
                    <a:moveTo>
                      <a:pt x="5889" y="0"/>
                    </a:moveTo>
                    <a:cubicBezTo>
                      <a:pt x="4198" y="2686"/>
                      <a:pt x="2229" y="5172"/>
                      <a:pt x="1" y="7420"/>
                    </a:cubicBezTo>
                    <a:lnTo>
                      <a:pt x="1413" y="12672"/>
                    </a:lnTo>
                    <a:cubicBezTo>
                      <a:pt x="4596" y="9549"/>
                      <a:pt x="7381" y="6028"/>
                      <a:pt x="9728" y="2228"/>
                    </a:cubicBezTo>
                    <a:lnTo>
                      <a:pt x="58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3687150" y="2091625"/>
                <a:ext cx="2541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10922" extrusionOk="0">
                    <a:moveTo>
                      <a:pt x="10165" y="0"/>
                    </a:moveTo>
                    <a:lnTo>
                      <a:pt x="10165" y="0"/>
                    </a:lnTo>
                    <a:cubicBezTo>
                      <a:pt x="6823" y="1035"/>
                      <a:pt x="3362" y="2964"/>
                      <a:pt x="0" y="5650"/>
                    </a:cubicBezTo>
                    <a:lnTo>
                      <a:pt x="1412" y="10921"/>
                    </a:lnTo>
                    <a:cubicBezTo>
                      <a:pt x="3819" y="9032"/>
                      <a:pt x="6326" y="7659"/>
                      <a:pt x="8753" y="6863"/>
                    </a:cubicBezTo>
                    <a:lnTo>
                      <a:pt x="1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4265525" y="2381050"/>
                <a:ext cx="1507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12733" extrusionOk="0">
                    <a:moveTo>
                      <a:pt x="5431" y="1"/>
                    </a:moveTo>
                    <a:lnTo>
                      <a:pt x="159" y="4676"/>
                    </a:lnTo>
                    <a:cubicBezTo>
                      <a:pt x="517" y="7361"/>
                      <a:pt x="478" y="10066"/>
                      <a:pt x="0" y="12732"/>
                    </a:cubicBezTo>
                    <a:lnTo>
                      <a:pt x="5252" y="11340"/>
                    </a:lnTo>
                    <a:cubicBezTo>
                      <a:pt x="5968" y="7242"/>
                      <a:pt x="6028" y="3383"/>
                      <a:pt x="5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4170525" y="2132900"/>
                <a:ext cx="2148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1917" extrusionOk="0">
                    <a:moveTo>
                      <a:pt x="3860" y="0"/>
                    </a:moveTo>
                    <a:lnTo>
                      <a:pt x="1" y="6664"/>
                    </a:lnTo>
                    <a:cubicBezTo>
                      <a:pt x="1532" y="7957"/>
                      <a:pt x="2646" y="9748"/>
                      <a:pt x="3343" y="11916"/>
                    </a:cubicBezTo>
                    <a:lnTo>
                      <a:pt x="8594" y="7261"/>
                    </a:lnTo>
                    <a:cubicBezTo>
                      <a:pt x="7639" y="4218"/>
                      <a:pt x="6068" y="1711"/>
                      <a:pt x="38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3398200" y="2290550"/>
                <a:ext cx="258125" cy="33025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3210" extrusionOk="0">
                    <a:moveTo>
                      <a:pt x="8912" y="0"/>
                    </a:moveTo>
                    <a:cubicBezTo>
                      <a:pt x="5471" y="3263"/>
                      <a:pt x="2467" y="6943"/>
                      <a:pt x="0" y="10981"/>
                    </a:cubicBezTo>
                    <a:lnTo>
                      <a:pt x="3840" y="13209"/>
                    </a:lnTo>
                    <a:cubicBezTo>
                      <a:pt x="5670" y="10305"/>
                      <a:pt x="7838" y="7619"/>
                      <a:pt x="10325" y="5252"/>
                    </a:cubicBezTo>
                    <a:lnTo>
                      <a:pt x="8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4161075" y="2750075"/>
                <a:ext cx="217850" cy="31085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434" extrusionOk="0">
                    <a:moveTo>
                      <a:pt x="8714" y="0"/>
                    </a:moveTo>
                    <a:lnTo>
                      <a:pt x="3462" y="1413"/>
                    </a:lnTo>
                    <a:cubicBezTo>
                      <a:pt x="2627" y="4476"/>
                      <a:pt x="1473" y="7420"/>
                      <a:pt x="1" y="10225"/>
                    </a:cubicBezTo>
                    <a:lnTo>
                      <a:pt x="3840" y="12433"/>
                    </a:lnTo>
                    <a:cubicBezTo>
                      <a:pt x="5969" y="8514"/>
                      <a:pt x="7600" y="4337"/>
                      <a:pt x="8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3409625" y="3450300"/>
                <a:ext cx="25167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580" extrusionOk="0">
                    <a:moveTo>
                      <a:pt x="3860" y="0"/>
                    </a:moveTo>
                    <a:lnTo>
                      <a:pt x="1" y="6684"/>
                    </a:lnTo>
                    <a:cubicBezTo>
                      <a:pt x="1522" y="7288"/>
                      <a:pt x="3158" y="7580"/>
                      <a:pt x="4878" y="7580"/>
                    </a:cubicBezTo>
                    <a:cubicBezTo>
                      <a:pt x="6105" y="7580"/>
                      <a:pt x="7374" y="7431"/>
                      <a:pt x="8674" y="7142"/>
                    </a:cubicBezTo>
                    <a:lnTo>
                      <a:pt x="10067" y="259"/>
                    </a:lnTo>
                    <a:lnTo>
                      <a:pt x="10067" y="259"/>
                    </a:lnTo>
                    <a:cubicBezTo>
                      <a:pt x="9116" y="464"/>
                      <a:pt x="8183" y="570"/>
                      <a:pt x="7278" y="570"/>
                    </a:cubicBezTo>
                    <a:cubicBezTo>
                      <a:pt x="6083" y="570"/>
                      <a:pt x="4936" y="385"/>
                      <a:pt x="38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3190325" y="3029550"/>
                <a:ext cx="152200" cy="32577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13031" extrusionOk="0">
                    <a:moveTo>
                      <a:pt x="5928" y="1"/>
                    </a:moveTo>
                    <a:lnTo>
                      <a:pt x="657" y="1413"/>
                    </a:lnTo>
                    <a:cubicBezTo>
                      <a:pt x="0" y="5650"/>
                      <a:pt x="60" y="9629"/>
                      <a:pt x="836" y="13031"/>
                    </a:cubicBezTo>
                    <a:lnTo>
                      <a:pt x="6087" y="8376"/>
                    </a:lnTo>
                    <a:cubicBezTo>
                      <a:pt x="5550" y="5889"/>
                      <a:pt x="5510" y="3044"/>
                      <a:pt x="59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3223650" y="2648625"/>
                <a:ext cx="2228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8912" h="13209" extrusionOk="0">
                    <a:moveTo>
                      <a:pt x="5053" y="0"/>
                    </a:moveTo>
                    <a:cubicBezTo>
                      <a:pt x="2805" y="4158"/>
                      <a:pt x="1094" y="8594"/>
                      <a:pt x="0" y="13209"/>
                    </a:cubicBezTo>
                    <a:lnTo>
                      <a:pt x="5252" y="11796"/>
                    </a:lnTo>
                    <a:cubicBezTo>
                      <a:pt x="6067" y="8474"/>
                      <a:pt x="7301" y="5252"/>
                      <a:pt x="8912" y="2208"/>
                    </a:cubicBezTo>
                    <a:lnTo>
                      <a:pt x="505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3230100" y="3303075"/>
                <a:ext cx="226300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9052" h="11539" extrusionOk="0">
                    <a:moveTo>
                      <a:pt x="5272" y="1"/>
                    </a:moveTo>
                    <a:lnTo>
                      <a:pt x="1" y="4676"/>
                    </a:lnTo>
                    <a:cubicBezTo>
                      <a:pt x="1095" y="7620"/>
                      <a:pt x="2825" y="9987"/>
                      <a:pt x="5213" y="11539"/>
                    </a:cubicBezTo>
                    <a:lnTo>
                      <a:pt x="9052" y="4895"/>
                    </a:lnTo>
                    <a:cubicBezTo>
                      <a:pt x="7361" y="3761"/>
                      <a:pt x="6108" y="2070"/>
                      <a:pt x="5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88" name="Google Shape;988;p29"/>
            <p:cNvGrpSpPr/>
            <p:nvPr/>
          </p:nvGrpSpPr>
          <p:grpSpPr>
            <a:xfrm>
              <a:off x="6057541" y="1263737"/>
              <a:ext cx="1577856" cy="2020747"/>
              <a:chOff x="3190325" y="2069800"/>
              <a:chExt cx="1225900" cy="1570000"/>
            </a:xfrm>
          </p:grpSpPr>
          <p:sp>
            <p:nvSpPr>
              <p:cNvPr id="989" name="Google Shape;989;p29"/>
              <p:cNvSpPr/>
              <p:nvPr/>
            </p:nvSpPr>
            <p:spPr>
              <a:xfrm>
                <a:off x="3692100" y="3332425"/>
                <a:ext cx="243225" cy="27652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11061" extrusionOk="0">
                    <a:moveTo>
                      <a:pt x="8316" y="1"/>
                    </a:moveTo>
                    <a:cubicBezTo>
                      <a:pt x="6247" y="1751"/>
                      <a:pt x="3920" y="3144"/>
                      <a:pt x="1413" y="4178"/>
                    </a:cubicBezTo>
                    <a:lnTo>
                      <a:pt x="1" y="11061"/>
                    </a:lnTo>
                    <a:cubicBezTo>
                      <a:pt x="3224" y="9887"/>
                      <a:pt x="6526" y="7918"/>
                      <a:pt x="9728" y="5252"/>
                    </a:cubicBezTo>
                    <a:lnTo>
                      <a:pt x="831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3970600" y="2069800"/>
                <a:ext cx="249675" cy="199375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7975" extrusionOk="0">
                    <a:moveTo>
                      <a:pt x="4170" y="0"/>
                    </a:moveTo>
                    <a:cubicBezTo>
                      <a:pt x="3271" y="0"/>
                      <a:pt x="2350" y="80"/>
                      <a:pt x="1413" y="237"/>
                    </a:cubicBezTo>
                    <a:lnTo>
                      <a:pt x="1" y="7139"/>
                    </a:lnTo>
                    <a:cubicBezTo>
                      <a:pt x="619" y="7051"/>
                      <a:pt x="1227" y="7006"/>
                      <a:pt x="1821" y="7006"/>
                    </a:cubicBezTo>
                    <a:cubicBezTo>
                      <a:pt x="3368" y="7006"/>
                      <a:pt x="4825" y="7314"/>
                      <a:pt x="6148" y="7975"/>
                    </a:cubicBezTo>
                    <a:lnTo>
                      <a:pt x="9987" y="1331"/>
                    </a:lnTo>
                    <a:cubicBezTo>
                      <a:pt x="8209" y="428"/>
                      <a:pt x="6248" y="0"/>
                      <a:pt x="4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3965625" y="3088250"/>
                <a:ext cx="243225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12672" extrusionOk="0">
                    <a:moveTo>
                      <a:pt x="5889" y="0"/>
                    </a:moveTo>
                    <a:cubicBezTo>
                      <a:pt x="4198" y="2686"/>
                      <a:pt x="2229" y="5172"/>
                      <a:pt x="1" y="7420"/>
                    </a:cubicBezTo>
                    <a:lnTo>
                      <a:pt x="1413" y="12672"/>
                    </a:lnTo>
                    <a:cubicBezTo>
                      <a:pt x="4596" y="9549"/>
                      <a:pt x="7381" y="6028"/>
                      <a:pt x="9728" y="2228"/>
                    </a:cubicBezTo>
                    <a:lnTo>
                      <a:pt x="58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3687150" y="2091625"/>
                <a:ext cx="2541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10922" extrusionOk="0">
                    <a:moveTo>
                      <a:pt x="10165" y="0"/>
                    </a:moveTo>
                    <a:lnTo>
                      <a:pt x="10165" y="0"/>
                    </a:lnTo>
                    <a:cubicBezTo>
                      <a:pt x="6823" y="1035"/>
                      <a:pt x="3362" y="2964"/>
                      <a:pt x="0" y="5650"/>
                    </a:cubicBezTo>
                    <a:lnTo>
                      <a:pt x="1412" y="10921"/>
                    </a:lnTo>
                    <a:cubicBezTo>
                      <a:pt x="3819" y="9032"/>
                      <a:pt x="6326" y="7659"/>
                      <a:pt x="8753" y="6863"/>
                    </a:cubicBezTo>
                    <a:lnTo>
                      <a:pt x="101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4265525" y="2381050"/>
                <a:ext cx="1507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12733" extrusionOk="0">
                    <a:moveTo>
                      <a:pt x="5431" y="1"/>
                    </a:moveTo>
                    <a:lnTo>
                      <a:pt x="159" y="4676"/>
                    </a:lnTo>
                    <a:cubicBezTo>
                      <a:pt x="517" y="7361"/>
                      <a:pt x="478" y="10066"/>
                      <a:pt x="0" y="12732"/>
                    </a:cubicBezTo>
                    <a:lnTo>
                      <a:pt x="5252" y="11340"/>
                    </a:lnTo>
                    <a:cubicBezTo>
                      <a:pt x="5968" y="7242"/>
                      <a:pt x="6028" y="3383"/>
                      <a:pt x="5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4170525" y="2132900"/>
                <a:ext cx="2148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1917" extrusionOk="0">
                    <a:moveTo>
                      <a:pt x="3860" y="0"/>
                    </a:moveTo>
                    <a:lnTo>
                      <a:pt x="1" y="6664"/>
                    </a:lnTo>
                    <a:cubicBezTo>
                      <a:pt x="1532" y="7957"/>
                      <a:pt x="2646" y="9748"/>
                      <a:pt x="3343" y="11916"/>
                    </a:cubicBezTo>
                    <a:lnTo>
                      <a:pt x="8594" y="7261"/>
                    </a:lnTo>
                    <a:cubicBezTo>
                      <a:pt x="7639" y="4218"/>
                      <a:pt x="6068" y="1711"/>
                      <a:pt x="3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3398200" y="2290550"/>
                <a:ext cx="258125" cy="33025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3210" extrusionOk="0">
                    <a:moveTo>
                      <a:pt x="8912" y="0"/>
                    </a:moveTo>
                    <a:cubicBezTo>
                      <a:pt x="5471" y="3263"/>
                      <a:pt x="2467" y="6943"/>
                      <a:pt x="0" y="10981"/>
                    </a:cubicBezTo>
                    <a:lnTo>
                      <a:pt x="3840" y="13209"/>
                    </a:lnTo>
                    <a:cubicBezTo>
                      <a:pt x="5670" y="10305"/>
                      <a:pt x="7838" y="7619"/>
                      <a:pt x="10325" y="5252"/>
                    </a:cubicBezTo>
                    <a:lnTo>
                      <a:pt x="8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4161075" y="2750075"/>
                <a:ext cx="217850" cy="31085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12434" extrusionOk="0">
                    <a:moveTo>
                      <a:pt x="8714" y="0"/>
                    </a:moveTo>
                    <a:lnTo>
                      <a:pt x="3462" y="1413"/>
                    </a:lnTo>
                    <a:cubicBezTo>
                      <a:pt x="2627" y="4476"/>
                      <a:pt x="1473" y="7420"/>
                      <a:pt x="1" y="10225"/>
                    </a:cubicBezTo>
                    <a:lnTo>
                      <a:pt x="3840" y="12433"/>
                    </a:lnTo>
                    <a:cubicBezTo>
                      <a:pt x="5969" y="8514"/>
                      <a:pt x="7600" y="4337"/>
                      <a:pt x="8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3409625" y="3450300"/>
                <a:ext cx="25167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580" extrusionOk="0">
                    <a:moveTo>
                      <a:pt x="3860" y="0"/>
                    </a:moveTo>
                    <a:lnTo>
                      <a:pt x="1" y="6684"/>
                    </a:lnTo>
                    <a:cubicBezTo>
                      <a:pt x="1522" y="7288"/>
                      <a:pt x="3158" y="7580"/>
                      <a:pt x="4878" y="7580"/>
                    </a:cubicBezTo>
                    <a:cubicBezTo>
                      <a:pt x="6105" y="7580"/>
                      <a:pt x="7374" y="7431"/>
                      <a:pt x="8674" y="7142"/>
                    </a:cubicBezTo>
                    <a:lnTo>
                      <a:pt x="10067" y="259"/>
                    </a:lnTo>
                    <a:lnTo>
                      <a:pt x="10067" y="259"/>
                    </a:lnTo>
                    <a:cubicBezTo>
                      <a:pt x="9116" y="464"/>
                      <a:pt x="8183" y="570"/>
                      <a:pt x="7278" y="570"/>
                    </a:cubicBezTo>
                    <a:cubicBezTo>
                      <a:pt x="6083" y="570"/>
                      <a:pt x="4936" y="385"/>
                      <a:pt x="38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3190325" y="3029550"/>
                <a:ext cx="152200" cy="32577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13031" extrusionOk="0">
                    <a:moveTo>
                      <a:pt x="5928" y="1"/>
                    </a:moveTo>
                    <a:lnTo>
                      <a:pt x="657" y="1413"/>
                    </a:lnTo>
                    <a:cubicBezTo>
                      <a:pt x="0" y="5650"/>
                      <a:pt x="60" y="9629"/>
                      <a:pt x="836" y="13031"/>
                    </a:cubicBezTo>
                    <a:lnTo>
                      <a:pt x="6087" y="8376"/>
                    </a:lnTo>
                    <a:cubicBezTo>
                      <a:pt x="5550" y="5889"/>
                      <a:pt x="5510" y="3044"/>
                      <a:pt x="5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3223650" y="2648625"/>
                <a:ext cx="2228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8912" h="13209" extrusionOk="0">
                    <a:moveTo>
                      <a:pt x="5053" y="0"/>
                    </a:moveTo>
                    <a:cubicBezTo>
                      <a:pt x="2805" y="4158"/>
                      <a:pt x="1094" y="8594"/>
                      <a:pt x="0" y="13209"/>
                    </a:cubicBezTo>
                    <a:lnTo>
                      <a:pt x="5252" y="11796"/>
                    </a:lnTo>
                    <a:cubicBezTo>
                      <a:pt x="6067" y="8474"/>
                      <a:pt x="7301" y="5252"/>
                      <a:pt x="8912" y="2208"/>
                    </a:cubicBezTo>
                    <a:lnTo>
                      <a:pt x="50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3230100" y="3303075"/>
                <a:ext cx="226300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9052" h="11539" extrusionOk="0">
                    <a:moveTo>
                      <a:pt x="5272" y="1"/>
                    </a:moveTo>
                    <a:lnTo>
                      <a:pt x="1" y="4676"/>
                    </a:lnTo>
                    <a:cubicBezTo>
                      <a:pt x="1095" y="7620"/>
                      <a:pt x="2825" y="9987"/>
                      <a:pt x="5213" y="11539"/>
                    </a:cubicBezTo>
                    <a:lnTo>
                      <a:pt x="9052" y="4895"/>
                    </a:lnTo>
                    <a:cubicBezTo>
                      <a:pt x="7361" y="3761"/>
                      <a:pt x="6108" y="2070"/>
                      <a:pt x="5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01" name="Google Shape;1001;p29"/>
          <p:cNvGrpSpPr/>
          <p:nvPr/>
        </p:nvGrpSpPr>
        <p:grpSpPr>
          <a:xfrm>
            <a:off x="616901" y="1922800"/>
            <a:ext cx="7923567" cy="4386733"/>
            <a:chOff x="462675" y="1442100"/>
            <a:chExt cx="5942675" cy="3290050"/>
          </a:xfrm>
        </p:grpSpPr>
        <p:sp>
          <p:nvSpPr>
            <p:cNvPr id="1002" name="Google Shape;1002;p29"/>
            <p:cNvSpPr/>
            <p:nvPr/>
          </p:nvSpPr>
          <p:spPr>
            <a:xfrm>
              <a:off x="3232550" y="1454125"/>
              <a:ext cx="3172800" cy="3278025"/>
            </a:xfrm>
            <a:custGeom>
              <a:avLst/>
              <a:gdLst/>
              <a:ahLst/>
              <a:cxnLst/>
              <a:rect l="l" t="t" r="r" b="b"/>
              <a:pathLst>
                <a:path w="126912" h="131121" extrusionOk="0">
                  <a:moveTo>
                    <a:pt x="126912" y="110321"/>
                  </a:moveTo>
                  <a:lnTo>
                    <a:pt x="86844" y="131097"/>
                  </a:lnTo>
                  <a:lnTo>
                    <a:pt x="0" y="131121"/>
                  </a:lnTo>
                  <a:lnTo>
                    <a:pt x="7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003" name="Google Shape;1003;p29"/>
            <p:cNvSpPr/>
            <p:nvPr/>
          </p:nvSpPr>
          <p:spPr>
            <a:xfrm>
              <a:off x="462675" y="1442100"/>
              <a:ext cx="2697925" cy="3289918"/>
            </a:xfrm>
            <a:custGeom>
              <a:avLst/>
              <a:gdLst/>
              <a:ahLst/>
              <a:cxnLst/>
              <a:rect l="l" t="t" r="r" b="b"/>
              <a:pathLst>
                <a:path w="107917" h="131953" extrusionOk="0">
                  <a:moveTo>
                    <a:pt x="107917" y="131953"/>
                  </a:moveTo>
                  <a:lnTo>
                    <a:pt x="0" y="13195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004" name="Google Shape;1004;p29"/>
          <p:cNvSpPr txBox="1">
            <a:spLocks noGrp="1"/>
          </p:cNvSpPr>
          <p:nvPr>
            <p:ph type="title"/>
          </p:nvPr>
        </p:nvSpPr>
        <p:spPr>
          <a:xfrm>
            <a:off x="1046745" y="274451"/>
            <a:ext cx="9601200" cy="130387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/>
              <a:t>Funkcionalnosti aplikacije</a:t>
            </a:r>
            <a:endParaRPr dirty="0"/>
          </a:p>
        </p:txBody>
      </p:sp>
      <p:sp>
        <p:nvSpPr>
          <p:cNvPr id="1006" name="Google Shape;1006;p29"/>
          <p:cNvSpPr/>
          <p:nvPr/>
        </p:nvSpPr>
        <p:spPr>
          <a:xfrm>
            <a:off x="528200" y="1811367"/>
            <a:ext cx="162800" cy="16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9" name="Google Shape;1009;p29"/>
          <p:cNvSpPr txBox="1"/>
          <p:nvPr/>
        </p:nvSpPr>
        <p:spPr>
          <a:xfrm>
            <a:off x="836317" y="1673593"/>
            <a:ext cx="31584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Semafor popunjenosti</a:t>
            </a:r>
            <a:endParaRPr sz="2667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1" name="Google Shape;1011;p29"/>
          <p:cNvSpPr/>
          <p:nvPr/>
        </p:nvSpPr>
        <p:spPr>
          <a:xfrm>
            <a:off x="528200" y="3307529"/>
            <a:ext cx="162800" cy="16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4" name="Google Shape;1014;p29"/>
          <p:cNvSpPr txBox="1"/>
          <p:nvPr/>
        </p:nvSpPr>
        <p:spPr>
          <a:xfrm>
            <a:off x="821248" y="2837588"/>
            <a:ext cx="3158400" cy="11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Interaktivna karta</a:t>
            </a:r>
            <a:br>
              <a:rPr lang="hr-HR" sz="26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hr-HR" sz="26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 znamenitostima</a:t>
            </a:r>
            <a:endParaRPr sz="2667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6" name="Google Shape;1016;p29"/>
          <p:cNvSpPr/>
          <p:nvPr/>
        </p:nvSpPr>
        <p:spPr>
          <a:xfrm>
            <a:off x="528200" y="4803693"/>
            <a:ext cx="162800" cy="16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9" name="Google Shape;1019;p29"/>
          <p:cNvSpPr txBox="1"/>
          <p:nvPr/>
        </p:nvSpPr>
        <p:spPr>
          <a:xfrm>
            <a:off x="869563" y="4352753"/>
            <a:ext cx="3158400" cy="104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Sustav preporuke </a:t>
            </a:r>
          </a:p>
          <a:p>
            <a:r>
              <a:rPr lang="en-US" sz="2667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‘Što posjetiti u x dana’</a:t>
            </a:r>
          </a:p>
        </p:txBody>
      </p:sp>
      <p:sp>
        <p:nvSpPr>
          <p:cNvPr id="1021" name="Google Shape;1021;p29"/>
          <p:cNvSpPr/>
          <p:nvPr/>
        </p:nvSpPr>
        <p:spPr>
          <a:xfrm>
            <a:off x="4222145" y="1811367"/>
            <a:ext cx="162800" cy="1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4" name="Google Shape;1024;p29"/>
          <p:cNvSpPr txBox="1"/>
          <p:nvPr/>
        </p:nvSpPr>
        <p:spPr>
          <a:xfrm>
            <a:off x="4778326" y="1429766"/>
            <a:ext cx="3563104" cy="12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Kupnja Dubrovnik card-a, ulaznica/karti</a:t>
            </a:r>
            <a:endParaRPr sz="2667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6" name="Google Shape;1026;p29"/>
          <p:cNvSpPr/>
          <p:nvPr/>
        </p:nvSpPr>
        <p:spPr>
          <a:xfrm>
            <a:off x="4222145" y="3307529"/>
            <a:ext cx="162800" cy="16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9" name="Google Shape;1029;p29"/>
          <p:cNvSpPr txBox="1"/>
          <p:nvPr/>
        </p:nvSpPr>
        <p:spPr>
          <a:xfrm>
            <a:off x="4781720" y="2757545"/>
            <a:ext cx="3261029" cy="12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Rezervacija ulaznica/karti/termina</a:t>
            </a:r>
          </a:p>
        </p:txBody>
      </p:sp>
      <p:sp>
        <p:nvSpPr>
          <p:cNvPr id="1031" name="Google Shape;1031;p29"/>
          <p:cNvSpPr/>
          <p:nvPr/>
        </p:nvSpPr>
        <p:spPr>
          <a:xfrm>
            <a:off x="4222145" y="4803693"/>
            <a:ext cx="162800" cy="16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4" name="Google Shape;1034;p29"/>
          <p:cNvSpPr txBox="1"/>
          <p:nvPr/>
        </p:nvSpPr>
        <p:spPr>
          <a:xfrm>
            <a:off x="4804724" y="4233438"/>
            <a:ext cx="3158400" cy="120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r-HR" sz="2667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Sustav pametnog preusmjeravanja posjetitelja</a:t>
            </a:r>
            <a:endParaRPr sz="2667" dirty="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2502781" y="676283"/>
            <a:ext cx="6523200" cy="5172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/>
              <a:t>Izbor prioriteta izrade</a:t>
            </a:r>
            <a:endParaRPr dirty="0"/>
          </a:p>
        </p:txBody>
      </p:sp>
      <p:grpSp>
        <p:nvGrpSpPr>
          <p:cNvPr id="227" name="Google Shape;227;p19"/>
          <p:cNvGrpSpPr/>
          <p:nvPr/>
        </p:nvGrpSpPr>
        <p:grpSpPr>
          <a:xfrm>
            <a:off x="2063485" y="3355183"/>
            <a:ext cx="538400" cy="509148"/>
            <a:chOff x="736220" y="1563536"/>
            <a:chExt cx="378160" cy="357614"/>
          </a:xfrm>
        </p:grpSpPr>
        <p:sp>
          <p:nvSpPr>
            <p:cNvPr id="228" name="Google Shape;228;p19"/>
            <p:cNvSpPr/>
            <p:nvPr/>
          </p:nvSpPr>
          <p:spPr>
            <a:xfrm>
              <a:off x="813988" y="1658318"/>
              <a:ext cx="201048" cy="169275"/>
            </a:xfrm>
            <a:custGeom>
              <a:avLst/>
              <a:gdLst/>
              <a:ahLst/>
              <a:cxnLst/>
              <a:rect l="l" t="t" r="r" b="b"/>
              <a:pathLst>
                <a:path w="5695" h="4795" extrusionOk="0">
                  <a:moveTo>
                    <a:pt x="3031" y="1"/>
                  </a:moveTo>
                  <a:cubicBezTo>
                    <a:pt x="2240" y="1"/>
                    <a:pt x="1446" y="378"/>
                    <a:pt x="973" y="1175"/>
                  </a:cubicBezTo>
                  <a:cubicBezTo>
                    <a:pt x="0" y="2832"/>
                    <a:pt x="1254" y="4795"/>
                    <a:pt x="3015" y="4795"/>
                  </a:cubicBezTo>
                  <a:cubicBezTo>
                    <a:pt x="3219" y="4795"/>
                    <a:pt x="3430" y="4768"/>
                    <a:pt x="3645" y="4712"/>
                  </a:cubicBezTo>
                  <a:cubicBezTo>
                    <a:pt x="4931" y="4391"/>
                    <a:pt x="5695" y="3064"/>
                    <a:pt x="5373" y="1798"/>
                  </a:cubicBezTo>
                  <a:cubicBezTo>
                    <a:pt x="5068" y="631"/>
                    <a:pt x="4052" y="1"/>
                    <a:pt x="3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736220" y="1563536"/>
              <a:ext cx="378160" cy="357614"/>
            </a:xfrm>
            <a:custGeom>
              <a:avLst/>
              <a:gdLst/>
              <a:ahLst/>
              <a:cxnLst/>
              <a:rect l="l" t="t" r="r" b="b"/>
              <a:pathLst>
                <a:path w="10712" h="10130" extrusionOk="0">
                  <a:moveTo>
                    <a:pt x="5245" y="525"/>
                  </a:moveTo>
                  <a:lnTo>
                    <a:pt x="5225" y="545"/>
                  </a:lnTo>
                  <a:cubicBezTo>
                    <a:pt x="5239" y="545"/>
                    <a:pt x="5252" y="545"/>
                    <a:pt x="5265" y="545"/>
                  </a:cubicBezTo>
                  <a:cubicBezTo>
                    <a:pt x="7539" y="545"/>
                    <a:pt x="9467" y="2246"/>
                    <a:pt x="9747" y="4503"/>
                  </a:cubicBezTo>
                  <a:cubicBezTo>
                    <a:pt x="10048" y="6774"/>
                    <a:pt x="8601" y="8904"/>
                    <a:pt x="6371" y="9487"/>
                  </a:cubicBezTo>
                  <a:cubicBezTo>
                    <a:pt x="5989" y="9585"/>
                    <a:pt x="5607" y="9631"/>
                    <a:pt x="5230" y="9631"/>
                  </a:cubicBezTo>
                  <a:cubicBezTo>
                    <a:pt x="3209" y="9631"/>
                    <a:pt x="1370" y="8281"/>
                    <a:pt x="845" y="6232"/>
                  </a:cubicBezTo>
                  <a:cubicBezTo>
                    <a:pt x="81" y="3338"/>
                    <a:pt x="2251" y="525"/>
                    <a:pt x="5245" y="525"/>
                  </a:cubicBezTo>
                  <a:close/>
                  <a:moveTo>
                    <a:pt x="5248" y="1"/>
                  </a:moveTo>
                  <a:cubicBezTo>
                    <a:pt x="5034" y="1"/>
                    <a:pt x="4819" y="14"/>
                    <a:pt x="4602" y="42"/>
                  </a:cubicBezTo>
                  <a:cubicBezTo>
                    <a:pt x="1950" y="384"/>
                    <a:pt x="1" y="2715"/>
                    <a:pt x="182" y="5388"/>
                  </a:cubicBezTo>
                  <a:cubicBezTo>
                    <a:pt x="342" y="8060"/>
                    <a:pt x="2553" y="10130"/>
                    <a:pt x="5245" y="10130"/>
                  </a:cubicBezTo>
                  <a:cubicBezTo>
                    <a:pt x="5667" y="10130"/>
                    <a:pt x="6089" y="10070"/>
                    <a:pt x="6511" y="9969"/>
                  </a:cubicBezTo>
                  <a:cubicBezTo>
                    <a:pt x="9104" y="9306"/>
                    <a:pt x="10711" y="6734"/>
                    <a:pt x="10209" y="4102"/>
                  </a:cubicBezTo>
                  <a:cubicBezTo>
                    <a:pt x="9748" y="1704"/>
                    <a:pt x="7628" y="1"/>
                    <a:pt x="5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1323103" y="3917274"/>
            <a:ext cx="2019200" cy="8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667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Interaktivna karta</a:t>
            </a:r>
            <a:endParaRPr sz="2667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3C9A5-C54E-4629-A450-E22C43FA4DDA}"/>
              </a:ext>
            </a:extLst>
          </p:cNvPr>
          <p:cNvGrpSpPr/>
          <p:nvPr/>
        </p:nvGrpSpPr>
        <p:grpSpPr>
          <a:xfrm>
            <a:off x="7812118" y="2189844"/>
            <a:ext cx="3724791" cy="1889811"/>
            <a:chOff x="5859088" y="1814653"/>
            <a:chExt cx="2793593" cy="1417358"/>
          </a:xfrm>
        </p:grpSpPr>
        <p:grpSp>
          <p:nvGrpSpPr>
            <p:cNvPr id="234" name="Google Shape;234;p19"/>
            <p:cNvGrpSpPr/>
            <p:nvPr/>
          </p:nvGrpSpPr>
          <p:grpSpPr>
            <a:xfrm>
              <a:off x="5859088" y="1928706"/>
              <a:ext cx="403800" cy="381861"/>
              <a:chOff x="736220" y="1563536"/>
              <a:chExt cx="378160" cy="357614"/>
            </a:xfrm>
          </p:grpSpPr>
          <p:sp>
            <p:nvSpPr>
              <p:cNvPr id="235" name="Google Shape;235;p19"/>
              <p:cNvSpPr/>
              <p:nvPr/>
            </p:nvSpPr>
            <p:spPr>
              <a:xfrm>
                <a:off x="813988" y="1658318"/>
                <a:ext cx="201048" cy="1692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795" extrusionOk="0">
                    <a:moveTo>
                      <a:pt x="3031" y="1"/>
                    </a:moveTo>
                    <a:cubicBezTo>
                      <a:pt x="2240" y="1"/>
                      <a:pt x="1446" y="378"/>
                      <a:pt x="973" y="1175"/>
                    </a:cubicBezTo>
                    <a:cubicBezTo>
                      <a:pt x="0" y="2832"/>
                      <a:pt x="1254" y="4795"/>
                      <a:pt x="3015" y="4795"/>
                    </a:cubicBezTo>
                    <a:cubicBezTo>
                      <a:pt x="3219" y="4795"/>
                      <a:pt x="3430" y="4768"/>
                      <a:pt x="3645" y="4712"/>
                    </a:cubicBezTo>
                    <a:cubicBezTo>
                      <a:pt x="4931" y="4391"/>
                      <a:pt x="5695" y="3064"/>
                      <a:pt x="5373" y="1798"/>
                    </a:cubicBezTo>
                    <a:cubicBezTo>
                      <a:pt x="5068" y="631"/>
                      <a:pt x="4052" y="1"/>
                      <a:pt x="3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736220" y="1563536"/>
                <a:ext cx="378160" cy="357614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130" extrusionOk="0">
                    <a:moveTo>
                      <a:pt x="5245" y="525"/>
                    </a:moveTo>
                    <a:lnTo>
                      <a:pt x="5225" y="545"/>
                    </a:lnTo>
                    <a:cubicBezTo>
                      <a:pt x="5239" y="545"/>
                      <a:pt x="5252" y="545"/>
                      <a:pt x="5265" y="545"/>
                    </a:cubicBezTo>
                    <a:cubicBezTo>
                      <a:pt x="7539" y="545"/>
                      <a:pt x="9467" y="2246"/>
                      <a:pt x="9747" y="4503"/>
                    </a:cubicBezTo>
                    <a:cubicBezTo>
                      <a:pt x="10048" y="6774"/>
                      <a:pt x="8601" y="8904"/>
                      <a:pt x="6371" y="9487"/>
                    </a:cubicBezTo>
                    <a:cubicBezTo>
                      <a:pt x="5989" y="9585"/>
                      <a:pt x="5607" y="9631"/>
                      <a:pt x="5230" y="9631"/>
                    </a:cubicBezTo>
                    <a:cubicBezTo>
                      <a:pt x="3209" y="9631"/>
                      <a:pt x="1370" y="8281"/>
                      <a:pt x="845" y="6232"/>
                    </a:cubicBezTo>
                    <a:cubicBezTo>
                      <a:pt x="81" y="3338"/>
                      <a:pt x="2251" y="525"/>
                      <a:pt x="5245" y="525"/>
                    </a:cubicBezTo>
                    <a:close/>
                    <a:moveTo>
                      <a:pt x="5248" y="1"/>
                    </a:moveTo>
                    <a:cubicBezTo>
                      <a:pt x="5034" y="1"/>
                      <a:pt x="4819" y="14"/>
                      <a:pt x="4602" y="42"/>
                    </a:cubicBezTo>
                    <a:cubicBezTo>
                      <a:pt x="1950" y="384"/>
                      <a:pt x="1" y="2715"/>
                      <a:pt x="182" y="5388"/>
                    </a:cubicBezTo>
                    <a:cubicBezTo>
                      <a:pt x="342" y="8060"/>
                      <a:pt x="2553" y="10130"/>
                      <a:pt x="5245" y="10130"/>
                    </a:cubicBezTo>
                    <a:cubicBezTo>
                      <a:pt x="5667" y="10130"/>
                      <a:pt x="6089" y="10070"/>
                      <a:pt x="6511" y="9969"/>
                    </a:cubicBezTo>
                    <a:cubicBezTo>
                      <a:pt x="9104" y="9306"/>
                      <a:pt x="10711" y="6734"/>
                      <a:pt x="10209" y="4102"/>
                    </a:cubicBezTo>
                    <a:cubicBezTo>
                      <a:pt x="9748" y="1704"/>
                      <a:pt x="7628" y="1"/>
                      <a:pt x="52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38" name="Google Shape;238;p19"/>
            <p:cNvSpPr txBox="1"/>
            <p:nvPr/>
          </p:nvSpPr>
          <p:spPr>
            <a:xfrm>
              <a:off x="6301751" y="2439411"/>
              <a:ext cx="235093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hr-HR" sz="1600" dirty="0">
                  <a:solidFill>
                    <a:srgbClr val="E94974"/>
                  </a:solidFill>
                  <a:latin typeface="Fira Sans"/>
                  <a:ea typeface="Fira Sans"/>
                  <a:cs typeface="Fira Sans"/>
                  <a:sym typeface="Fira Sans"/>
                </a:rPr>
                <a:t>CRVENO</a:t>
              </a:r>
              <a:r>
                <a:rPr lang="hr-HR" sz="16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–&gt; 90% - 100%</a:t>
              </a:r>
            </a:p>
            <a:p>
              <a:pPr>
                <a:buClr>
                  <a:schemeClr val="dk1"/>
                </a:buClr>
                <a:buSzPts val="1100"/>
              </a:pPr>
              <a:r>
                <a:rPr lang="hr-HR" sz="1600" dirty="0">
                  <a:solidFill>
                    <a:srgbClr val="F8AA25"/>
                  </a:solidFill>
                  <a:latin typeface="Fira Sans"/>
                  <a:ea typeface="Fira Sans"/>
                  <a:cs typeface="Fira Sans"/>
                  <a:sym typeface="Fira Sans"/>
                </a:rPr>
                <a:t>ŽUTO</a:t>
              </a:r>
              <a:r>
                <a:rPr lang="hr-HR" sz="16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–&gt; 80% - 89%</a:t>
              </a:r>
            </a:p>
            <a:p>
              <a:pPr>
                <a:buClr>
                  <a:schemeClr val="dk1"/>
                </a:buClr>
                <a:buSzPts val="1100"/>
              </a:pPr>
              <a:r>
                <a:rPr lang="hr-HR" sz="1600" dirty="0">
                  <a:solidFill>
                    <a:srgbClr val="3FABA5"/>
                  </a:solidFill>
                  <a:latin typeface="Fira Sans"/>
                  <a:ea typeface="Fira Sans"/>
                  <a:cs typeface="Fira Sans"/>
                  <a:sym typeface="Fira Sans"/>
                </a:rPr>
                <a:t>ZELENO</a:t>
              </a:r>
              <a:r>
                <a:rPr lang="hr-HR" sz="16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–&gt; 0% - 79%</a:t>
              </a:r>
              <a:endParaRPr sz="1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6301751" y="1814653"/>
              <a:ext cx="1514400" cy="609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hr-HR" sz="2667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Semafor popunjenosti</a:t>
              </a:r>
              <a:endParaRPr sz="2667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7812117" y="4582012"/>
            <a:ext cx="3552787" cy="1681893"/>
            <a:chOff x="5898663" y="3314545"/>
            <a:chExt cx="2664590" cy="1261420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5898663" y="3314545"/>
              <a:ext cx="403800" cy="381861"/>
              <a:chOff x="736220" y="1563536"/>
              <a:chExt cx="378160" cy="357614"/>
            </a:xfrm>
          </p:grpSpPr>
          <p:sp>
            <p:nvSpPr>
              <p:cNvPr id="242" name="Google Shape;242;p19"/>
              <p:cNvSpPr/>
              <p:nvPr/>
            </p:nvSpPr>
            <p:spPr>
              <a:xfrm>
                <a:off x="813988" y="1658318"/>
                <a:ext cx="201048" cy="1692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795" extrusionOk="0">
                    <a:moveTo>
                      <a:pt x="3031" y="1"/>
                    </a:moveTo>
                    <a:cubicBezTo>
                      <a:pt x="2240" y="1"/>
                      <a:pt x="1446" y="378"/>
                      <a:pt x="973" y="1175"/>
                    </a:cubicBezTo>
                    <a:cubicBezTo>
                      <a:pt x="0" y="2832"/>
                      <a:pt x="1254" y="4795"/>
                      <a:pt x="3015" y="4795"/>
                    </a:cubicBezTo>
                    <a:cubicBezTo>
                      <a:pt x="3219" y="4795"/>
                      <a:pt x="3430" y="4768"/>
                      <a:pt x="3645" y="4712"/>
                    </a:cubicBezTo>
                    <a:cubicBezTo>
                      <a:pt x="4931" y="4391"/>
                      <a:pt x="5695" y="3064"/>
                      <a:pt x="5373" y="1798"/>
                    </a:cubicBezTo>
                    <a:cubicBezTo>
                      <a:pt x="5068" y="631"/>
                      <a:pt x="4052" y="1"/>
                      <a:pt x="30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736220" y="1563536"/>
                <a:ext cx="378160" cy="357614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130" extrusionOk="0">
                    <a:moveTo>
                      <a:pt x="5245" y="525"/>
                    </a:moveTo>
                    <a:lnTo>
                      <a:pt x="5225" y="545"/>
                    </a:lnTo>
                    <a:cubicBezTo>
                      <a:pt x="5239" y="545"/>
                      <a:pt x="5252" y="545"/>
                      <a:pt x="5265" y="545"/>
                    </a:cubicBezTo>
                    <a:cubicBezTo>
                      <a:pt x="7539" y="545"/>
                      <a:pt x="9467" y="2246"/>
                      <a:pt x="9747" y="4503"/>
                    </a:cubicBezTo>
                    <a:cubicBezTo>
                      <a:pt x="10048" y="6774"/>
                      <a:pt x="8601" y="8904"/>
                      <a:pt x="6371" y="9487"/>
                    </a:cubicBezTo>
                    <a:cubicBezTo>
                      <a:pt x="5989" y="9585"/>
                      <a:pt x="5607" y="9631"/>
                      <a:pt x="5230" y="9631"/>
                    </a:cubicBezTo>
                    <a:cubicBezTo>
                      <a:pt x="3209" y="9631"/>
                      <a:pt x="1370" y="8281"/>
                      <a:pt x="845" y="6232"/>
                    </a:cubicBezTo>
                    <a:cubicBezTo>
                      <a:pt x="81" y="3338"/>
                      <a:pt x="2251" y="525"/>
                      <a:pt x="5245" y="525"/>
                    </a:cubicBezTo>
                    <a:close/>
                    <a:moveTo>
                      <a:pt x="5248" y="1"/>
                    </a:moveTo>
                    <a:cubicBezTo>
                      <a:pt x="5034" y="1"/>
                      <a:pt x="4819" y="14"/>
                      <a:pt x="4602" y="42"/>
                    </a:cubicBezTo>
                    <a:cubicBezTo>
                      <a:pt x="1950" y="384"/>
                      <a:pt x="1" y="2715"/>
                      <a:pt x="182" y="5388"/>
                    </a:cubicBezTo>
                    <a:cubicBezTo>
                      <a:pt x="342" y="8060"/>
                      <a:pt x="2553" y="10130"/>
                      <a:pt x="5245" y="10130"/>
                    </a:cubicBezTo>
                    <a:cubicBezTo>
                      <a:pt x="5667" y="10130"/>
                      <a:pt x="6089" y="10070"/>
                      <a:pt x="6511" y="9969"/>
                    </a:cubicBezTo>
                    <a:cubicBezTo>
                      <a:pt x="9104" y="9306"/>
                      <a:pt x="10711" y="6734"/>
                      <a:pt x="10209" y="4102"/>
                    </a:cubicBezTo>
                    <a:cubicBezTo>
                      <a:pt x="9748" y="1704"/>
                      <a:pt x="7628" y="1"/>
                      <a:pt x="5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44" name="Google Shape;244;p19"/>
            <p:cNvGrpSpPr/>
            <p:nvPr/>
          </p:nvGrpSpPr>
          <p:grpSpPr>
            <a:xfrm>
              <a:off x="6300053" y="3340138"/>
              <a:ext cx="2263200" cy="1235827"/>
              <a:chOff x="6300053" y="3340138"/>
              <a:chExt cx="2263200" cy="1235827"/>
            </a:xfrm>
          </p:grpSpPr>
          <p:sp>
            <p:nvSpPr>
              <p:cNvPr id="245" name="Google Shape;245;p19"/>
              <p:cNvSpPr txBox="1"/>
              <p:nvPr/>
            </p:nvSpPr>
            <p:spPr>
              <a:xfrm>
                <a:off x="6300053" y="3783365"/>
                <a:ext cx="2263200" cy="7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hr-HR" sz="1600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Rezervacija termina posjeta znamenitostima</a:t>
                </a:r>
                <a:endParaRPr sz="16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246" name="Google Shape;246;p19"/>
              <p:cNvSpPr txBox="1"/>
              <p:nvPr/>
            </p:nvSpPr>
            <p:spPr>
              <a:xfrm>
                <a:off x="6302413" y="3340138"/>
                <a:ext cx="1825567" cy="33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hr-HR" sz="2667" dirty="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Rezervacija termina</a:t>
                </a:r>
                <a:endParaRPr sz="2667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47" name="Google Shape;247;p19"/>
          <p:cNvGrpSpPr/>
          <p:nvPr/>
        </p:nvGrpSpPr>
        <p:grpSpPr>
          <a:xfrm>
            <a:off x="2280867" y="1511357"/>
            <a:ext cx="5800500" cy="5786577"/>
            <a:chOff x="1750225" y="1133517"/>
            <a:chExt cx="4350375" cy="4339933"/>
          </a:xfrm>
        </p:grpSpPr>
        <p:grpSp>
          <p:nvGrpSpPr>
            <p:cNvPr id="248" name="Google Shape;248;p19"/>
            <p:cNvGrpSpPr/>
            <p:nvPr/>
          </p:nvGrpSpPr>
          <p:grpSpPr>
            <a:xfrm>
              <a:off x="3748068" y="1374765"/>
              <a:ext cx="1639065" cy="3001251"/>
              <a:chOff x="3629375" y="1218490"/>
              <a:chExt cx="1885500" cy="3452491"/>
            </a:xfrm>
          </p:grpSpPr>
          <p:sp>
            <p:nvSpPr>
              <p:cNvPr id="249" name="Google Shape;249;p19"/>
              <p:cNvSpPr/>
              <p:nvPr/>
            </p:nvSpPr>
            <p:spPr>
              <a:xfrm>
                <a:off x="3629375" y="1218490"/>
                <a:ext cx="1885500" cy="3361200"/>
              </a:xfrm>
              <a:prstGeom prst="roundRect">
                <a:avLst>
                  <a:gd name="adj" fmla="val 6018"/>
                </a:avLst>
              </a:prstGeom>
              <a:solidFill>
                <a:schemeClr val="lt1"/>
              </a:solidFill>
              <a:ln w="9525" cap="flat" cmpd="sng">
                <a:solidFill>
                  <a:srgbClr val="DBDBD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3629926" y="1218490"/>
                <a:ext cx="1884763" cy="3452491"/>
              </a:xfrm>
              <a:custGeom>
                <a:avLst/>
                <a:gdLst/>
                <a:ahLst/>
                <a:cxnLst/>
                <a:rect l="l" t="t" r="r" b="b"/>
                <a:pathLst>
                  <a:path w="53514" h="86469" extrusionOk="0">
                    <a:moveTo>
                      <a:pt x="27892" y="10209"/>
                    </a:moveTo>
                    <a:lnTo>
                      <a:pt x="27892" y="19915"/>
                    </a:lnTo>
                    <a:lnTo>
                      <a:pt x="9506" y="19915"/>
                    </a:lnTo>
                    <a:lnTo>
                      <a:pt x="11334" y="16016"/>
                    </a:lnTo>
                    <a:lnTo>
                      <a:pt x="22085" y="16016"/>
                    </a:lnTo>
                    <a:lnTo>
                      <a:pt x="27892" y="10209"/>
                    </a:lnTo>
                    <a:close/>
                    <a:moveTo>
                      <a:pt x="32896" y="13685"/>
                    </a:moveTo>
                    <a:lnTo>
                      <a:pt x="32896" y="19915"/>
                    </a:lnTo>
                    <a:lnTo>
                      <a:pt x="29500" y="19915"/>
                    </a:lnTo>
                    <a:lnTo>
                      <a:pt x="29500" y="13685"/>
                    </a:lnTo>
                    <a:close/>
                    <a:moveTo>
                      <a:pt x="42200" y="6732"/>
                    </a:moveTo>
                    <a:lnTo>
                      <a:pt x="49153" y="14409"/>
                    </a:lnTo>
                    <a:lnTo>
                      <a:pt x="40572" y="19935"/>
                    </a:lnTo>
                    <a:lnTo>
                      <a:pt x="33700" y="19935"/>
                    </a:lnTo>
                    <a:lnTo>
                      <a:pt x="33700" y="13484"/>
                    </a:lnTo>
                    <a:lnTo>
                      <a:pt x="42200" y="6732"/>
                    </a:lnTo>
                    <a:close/>
                    <a:moveTo>
                      <a:pt x="33800" y="21522"/>
                    </a:moveTo>
                    <a:lnTo>
                      <a:pt x="33800" y="26526"/>
                    </a:lnTo>
                    <a:lnTo>
                      <a:pt x="28194" y="26526"/>
                    </a:lnTo>
                    <a:lnTo>
                      <a:pt x="28194" y="21522"/>
                    </a:lnTo>
                    <a:close/>
                    <a:moveTo>
                      <a:pt x="27390" y="21522"/>
                    </a:moveTo>
                    <a:lnTo>
                      <a:pt x="27390" y="28555"/>
                    </a:lnTo>
                    <a:lnTo>
                      <a:pt x="21723" y="28555"/>
                    </a:lnTo>
                    <a:lnTo>
                      <a:pt x="23612" y="21522"/>
                    </a:lnTo>
                    <a:close/>
                    <a:moveTo>
                      <a:pt x="41276" y="21382"/>
                    </a:moveTo>
                    <a:lnTo>
                      <a:pt x="51665" y="25923"/>
                    </a:lnTo>
                    <a:lnTo>
                      <a:pt x="47947" y="29801"/>
                    </a:lnTo>
                    <a:lnTo>
                      <a:pt x="40954" y="26546"/>
                    </a:lnTo>
                    <a:lnTo>
                      <a:pt x="40874" y="26506"/>
                    </a:lnTo>
                    <a:lnTo>
                      <a:pt x="34584" y="26506"/>
                    </a:lnTo>
                    <a:lnTo>
                      <a:pt x="34584" y="21522"/>
                    </a:lnTo>
                    <a:lnTo>
                      <a:pt x="41034" y="21522"/>
                    </a:lnTo>
                    <a:lnTo>
                      <a:pt x="41276" y="21382"/>
                    </a:lnTo>
                    <a:close/>
                    <a:moveTo>
                      <a:pt x="33800" y="27330"/>
                    </a:moveTo>
                    <a:lnTo>
                      <a:pt x="33800" y="31851"/>
                    </a:lnTo>
                    <a:lnTo>
                      <a:pt x="28194" y="31851"/>
                    </a:lnTo>
                    <a:lnTo>
                      <a:pt x="28194" y="27330"/>
                    </a:lnTo>
                    <a:close/>
                    <a:moveTo>
                      <a:pt x="40391" y="27330"/>
                    </a:moveTo>
                    <a:lnTo>
                      <a:pt x="40391" y="31851"/>
                    </a:lnTo>
                    <a:lnTo>
                      <a:pt x="34584" y="31851"/>
                    </a:lnTo>
                    <a:lnTo>
                      <a:pt x="34584" y="27330"/>
                    </a:lnTo>
                    <a:close/>
                    <a:moveTo>
                      <a:pt x="11676" y="21522"/>
                    </a:moveTo>
                    <a:lnTo>
                      <a:pt x="11676" y="33298"/>
                    </a:lnTo>
                    <a:lnTo>
                      <a:pt x="3216" y="33298"/>
                    </a:lnTo>
                    <a:lnTo>
                      <a:pt x="8742" y="21522"/>
                    </a:lnTo>
                    <a:close/>
                    <a:moveTo>
                      <a:pt x="21944" y="21522"/>
                    </a:moveTo>
                    <a:lnTo>
                      <a:pt x="18769" y="33298"/>
                    </a:lnTo>
                    <a:lnTo>
                      <a:pt x="12480" y="33298"/>
                    </a:lnTo>
                    <a:lnTo>
                      <a:pt x="12480" y="21522"/>
                    </a:lnTo>
                    <a:close/>
                    <a:moveTo>
                      <a:pt x="27390" y="29359"/>
                    </a:moveTo>
                    <a:lnTo>
                      <a:pt x="27390" y="35086"/>
                    </a:lnTo>
                    <a:lnTo>
                      <a:pt x="19955" y="35086"/>
                    </a:lnTo>
                    <a:lnTo>
                      <a:pt x="21502" y="29359"/>
                    </a:lnTo>
                    <a:close/>
                    <a:moveTo>
                      <a:pt x="40391" y="32655"/>
                    </a:moveTo>
                    <a:lnTo>
                      <a:pt x="40391" y="35086"/>
                    </a:lnTo>
                    <a:lnTo>
                      <a:pt x="28194" y="35086"/>
                    </a:lnTo>
                    <a:lnTo>
                      <a:pt x="28194" y="32655"/>
                    </a:lnTo>
                    <a:close/>
                    <a:moveTo>
                      <a:pt x="8420" y="34102"/>
                    </a:moveTo>
                    <a:lnTo>
                      <a:pt x="8420" y="40552"/>
                    </a:lnTo>
                    <a:lnTo>
                      <a:pt x="1970" y="35930"/>
                    </a:lnTo>
                    <a:lnTo>
                      <a:pt x="2834" y="34102"/>
                    </a:lnTo>
                    <a:close/>
                    <a:moveTo>
                      <a:pt x="14368" y="34102"/>
                    </a:moveTo>
                    <a:lnTo>
                      <a:pt x="14368" y="44812"/>
                    </a:lnTo>
                    <a:lnTo>
                      <a:pt x="9224" y="41115"/>
                    </a:lnTo>
                    <a:lnTo>
                      <a:pt x="9224" y="34102"/>
                    </a:lnTo>
                    <a:close/>
                    <a:moveTo>
                      <a:pt x="18568" y="34102"/>
                    </a:moveTo>
                    <a:lnTo>
                      <a:pt x="15474" y="45616"/>
                    </a:lnTo>
                    <a:lnTo>
                      <a:pt x="15172" y="45415"/>
                    </a:lnTo>
                    <a:lnTo>
                      <a:pt x="15172" y="34102"/>
                    </a:lnTo>
                    <a:close/>
                    <a:moveTo>
                      <a:pt x="40612" y="36694"/>
                    </a:moveTo>
                    <a:lnTo>
                      <a:pt x="44491" y="38643"/>
                    </a:lnTo>
                    <a:lnTo>
                      <a:pt x="44491" y="48751"/>
                    </a:lnTo>
                    <a:lnTo>
                      <a:pt x="28174" y="48751"/>
                    </a:lnTo>
                    <a:lnTo>
                      <a:pt x="31509" y="36694"/>
                    </a:lnTo>
                    <a:close/>
                    <a:moveTo>
                      <a:pt x="29862" y="36694"/>
                    </a:moveTo>
                    <a:lnTo>
                      <a:pt x="28596" y="41235"/>
                    </a:lnTo>
                    <a:lnTo>
                      <a:pt x="25782" y="41235"/>
                    </a:lnTo>
                    <a:cubicBezTo>
                      <a:pt x="24516" y="41235"/>
                      <a:pt x="23471" y="42260"/>
                      <a:pt x="23471" y="43526"/>
                    </a:cubicBezTo>
                    <a:lnTo>
                      <a:pt x="23471" y="44752"/>
                    </a:lnTo>
                    <a:cubicBezTo>
                      <a:pt x="23471" y="45254"/>
                      <a:pt x="23070" y="45676"/>
                      <a:pt x="22547" y="45676"/>
                    </a:cubicBezTo>
                    <a:lnTo>
                      <a:pt x="21000" y="45676"/>
                    </a:lnTo>
                    <a:cubicBezTo>
                      <a:pt x="19633" y="45676"/>
                      <a:pt x="18528" y="46802"/>
                      <a:pt x="18508" y="48168"/>
                    </a:cubicBezTo>
                    <a:lnTo>
                      <a:pt x="18508" y="50599"/>
                    </a:lnTo>
                    <a:cubicBezTo>
                      <a:pt x="18508" y="51263"/>
                      <a:pt x="17965" y="51785"/>
                      <a:pt x="17322" y="51785"/>
                    </a:cubicBezTo>
                    <a:lnTo>
                      <a:pt x="15474" y="51785"/>
                    </a:lnTo>
                    <a:lnTo>
                      <a:pt x="19533" y="36694"/>
                    </a:lnTo>
                    <a:close/>
                    <a:moveTo>
                      <a:pt x="52388" y="49555"/>
                    </a:moveTo>
                    <a:lnTo>
                      <a:pt x="45958" y="52308"/>
                    </a:lnTo>
                    <a:cubicBezTo>
                      <a:pt x="42019" y="54016"/>
                      <a:pt x="37779" y="54880"/>
                      <a:pt x="33499" y="54880"/>
                    </a:cubicBezTo>
                    <a:lnTo>
                      <a:pt x="27912" y="54880"/>
                    </a:lnTo>
                    <a:cubicBezTo>
                      <a:pt x="27189" y="54880"/>
                      <a:pt x="26667" y="54176"/>
                      <a:pt x="26868" y="53493"/>
                    </a:cubicBezTo>
                    <a:lnTo>
                      <a:pt x="27953" y="49555"/>
                    </a:lnTo>
                    <a:close/>
                    <a:moveTo>
                      <a:pt x="47827" y="53252"/>
                    </a:moveTo>
                    <a:lnTo>
                      <a:pt x="47827" y="62435"/>
                    </a:lnTo>
                    <a:lnTo>
                      <a:pt x="34323" y="62435"/>
                    </a:lnTo>
                    <a:lnTo>
                      <a:pt x="34323" y="56467"/>
                    </a:lnTo>
                    <a:cubicBezTo>
                      <a:pt x="38543" y="56367"/>
                      <a:pt x="42702" y="55442"/>
                      <a:pt x="46601" y="53795"/>
                    </a:cubicBezTo>
                    <a:lnTo>
                      <a:pt x="47827" y="53252"/>
                    </a:lnTo>
                    <a:close/>
                    <a:moveTo>
                      <a:pt x="17765" y="57934"/>
                    </a:moveTo>
                    <a:lnTo>
                      <a:pt x="17765" y="62516"/>
                    </a:lnTo>
                    <a:lnTo>
                      <a:pt x="12560" y="62516"/>
                    </a:lnTo>
                    <a:lnTo>
                      <a:pt x="13786" y="57934"/>
                    </a:lnTo>
                    <a:close/>
                    <a:moveTo>
                      <a:pt x="14288" y="49936"/>
                    </a:moveTo>
                    <a:lnTo>
                      <a:pt x="9646" y="67158"/>
                    </a:lnTo>
                    <a:lnTo>
                      <a:pt x="1910" y="67158"/>
                    </a:lnTo>
                    <a:lnTo>
                      <a:pt x="1910" y="49936"/>
                    </a:lnTo>
                    <a:close/>
                    <a:moveTo>
                      <a:pt x="28375" y="41999"/>
                    </a:moveTo>
                    <a:lnTo>
                      <a:pt x="25320" y="53031"/>
                    </a:lnTo>
                    <a:cubicBezTo>
                      <a:pt x="24838" y="54759"/>
                      <a:pt x="26144" y="56447"/>
                      <a:pt x="27912" y="56447"/>
                    </a:cubicBezTo>
                    <a:lnTo>
                      <a:pt x="33519" y="56447"/>
                    </a:lnTo>
                    <a:lnTo>
                      <a:pt x="33519" y="72322"/>
                    </a:lnTo>
                    <a:lnTo>
                      <a:pt x="31007" y="72322"/>
                    </a:lnTo>
                    <a:cubicBezTo>
                      <a:pt x="28736" y="72322"/>
                      <a:pt x="26908" y="70473"/>
                      <a:pt x="26908" y="68223"/>
                    </a:cubicBezTo>
                    <a:cubicBezTo>
                      <a:pt x="26908" y="65068"/>
                      <a:pt x="24336" y="62496"/>
                      <a:pt x="21181" y="62496"/>
                    </a:cubicBezTo>
                    <a:lnTo>
                      <a:pt x="18568" y="62496"/>
                    </a:lnTo>
                    <a:lnTo>
                      <a:pt x="18568" y="57171"/>
                    </a:lnTo>
                    <a:lnTo>
                      <a:pt x="14007" y="57171"/>
                    </a:lnTo>
                    <a:lnTo>
                      <a:pt x="15233" y="52589"/>
                    </a:lnTo>
                    <a:lnTo>
                      <a:pt x="17302" y="52589"/>
                    </a:lnTo>
                    <a:cubicBezTo>
                      <a:pt x="18408" y="52589"/>
                      <a:pt x="19312" y="51685"/>
                      <a:pt x="19312" y="50579"/>
                    </a:cubicBezTo>
                    <a:lnTo>
                      <a:pt x="19312" y="48148"/>
                    </a:lnTo>
                    <a:cubicBezTo>
                      <a:pt x="19312" y="47224"/>
                      <a:pt x="20075" y="46460"/>
                      <a:pt x="21020" y="46460"/>
                    </a:cubicBezTo>
                    <a:lnTo>
                      <a:pt x="22567" y="46460"/>
                    </a:lnTo>
                    <a:cubicBezTo>
                      <a:pt x="23512" y="46460"/>
                      <a:pt x="24295" y="45676"/>
                      <a:pt x="24295" y="44732"/>
                    </a:cubicBezTo>
                    <a:lnTo>
                      <a:pt x="24295" y="43506"/>
                    </a:lnTo>
                    <a:cubicBezTo>
                      <a:pt x="24295" y="42682"/>
                      <a:pt x="24959" y="41999"/>
                      <a:pt x="25803" y="41999"/>
                    </a:cubicBezTo>
                    <a:close/>
                    <a:moveTo>
                      <a:pt x="9445" y="67961"/>
                    </a:moveTo>
                    <a:lnTo>
                      <a:pt x="8260" y="72342"/>
                    </a:lnTo>
                    <a:lnTo>
                      <a:pt x="1910" y="72342"/>
                    </a:lnTo>
                    <a:lnTo>
                      <a:pt x="1910" y="67961"/>
                    </a:lnTo>
                    <a:close/>
                    <a:moveTo>
                      <a:pt x="17081" y="1"/>
                    </a:moveTo>
                    <a:lnTo>
                      <a:pt x="11917" y="10992"/>
                    </a:lnTo>
                    <a:lnTo>
                      <a:pt x="1" y="10992"/>
                    </a:lnTo>
                    <a:lnTo>
                      <a:pt x="1" y="12580"/>
                    </a:lnTo>
                    <a:lnTo>
                      <a:pt x="11173" y="12580"/>
                    </a:lnTo>
                    <a:lnTo>
                      <a:pt x="4622" y="26526"/>
                    </a:lnTo>
                    <a:lnTo>
                      <a:pt x="1" y="26526"/>
                    </a:lnTo>
                    <a:lnTo>
                      <a:pt x="1" y="27330"/>
                    </a:lnTo>
                    <a:lnTo>
                      <a:pt x="4241" y="27330"/>
                    </a:lnTo>
                    <a:lnTo>
                      <a:pt x="644" y="34966"/>
                    </a:lnTo>
                    <a:lnTo>
                      <a:pt x="1" y="34503"/>
                    </a:lnTo>
                    <a:lnTo>
                      <a:pt x="1" y="36493"/>
                    </a:lnTo>
                    <a:lnTo>
                      <a:pt x="15012" y="47264"/>
                    </a:lnTo>
                    <a:lnTo>
                      <a:pt x="14710" y="48349"/>
                    </a:lnTo>
                    <a:lnTo>
                      <a:pt x="1" y="48349"/>
                    </a:lnTo>
                    <a:lnTo>
                      <a:pt x="1" y="49956"/>
                    </a:lnTo>
                    <a:lnTo>
                      <a:pt x="302" y="49956"/>
                    </a:lnTo>
                    <a:lnTo>
                      <a:pt x="302" y="54880"/>
                    </a:lnTo>
                    <a:lnTo>
                      <a:pt x="1" y="54880"/>
                    </a:lnTo>
                    <a:lnTo>
                      <a:pt x="1" y="55683"/>
                    </a:lnTo>
                    <a:lnTo>
                      <a:pt x="302" y="55683"/>
                    </a:lnTo>
                    <a:lnTo>
                      <a:pt x="302" y="61089"/>
                    </a:lnTo>
                    <a:lnTo>
                      <a:pt x="1" y="61089"/>
                    </a:lnTo>
                    <a:lnTo>
                      <a:pt x="1" y="61893"/>
                    </a:lnTo>
                    <a:lnTo>
                      <a:pt x="302" y="61893"/>
                    </a:lnTo>
                    <a:lnTo>
                      <a:pt x="302" y="67158"/>
                    </a:lnTo>
                    <a:lnTo>
                      <a:pt x="1" y="67158"/>
                    </a:lnTo>
                    <a:lnTo>
                      <a:pt x="1" y="67961"/>
                    </a:lnTo>
                    <a:lnTo>
                      <a:pt x="302" y="67961"/>
                    </a:lnTo>
                    <a:lnTo>
                      <a:pt x="302" y="72342"/>
                    </a:lnTo>
                    <a:lnTo>
                      <a:pt x="1" y="72342"/>
                    </a:lnTo>
                    <a:lnTo>
                      <a:pt x="1" y="73950"/>
                    </a:lnTo>
                    <a:lnTo>
                      <a:pt x="8541" y="73950"/>
                    </a:lnTo>
                    <a:lnTo>
                      <a:pt x="20096" y="85384"/>
                    </a:lnTo>
                    <a:lnTo>
                      <a:pt x="21241" y="84238"/>
                    </a:lnTo>
                    <a:lnTo>
                      <a:pt x="9767" y="72905"/>
                    </a:lnTo>
                    <a:lnTo>
                      <a:pt x="12118" y="64143"/>
                    </a:lnTo>
                    <a:lnTo>
                      <a:pt x="17765" y="64143"/>
                    </a:lnTo>
                    <a:lnTo>
                      <a:pt x="17765" y="76763"/>
                    </a:lnTo>
                    <a:lnTo>
                      <a:pt x="25622" y="76763"/>
                    </a:lnTo>
                    <a:lnTo>
                      <a:pt x="25622" y="85545"/>
                    </a:lnTo>
                    <a:lnTo>
                      <a:pt x="26425" y="85545"/>
                    </a:lnTo>
                    <a:lnTo>
                      <a:pt x="26425" y="75959"/>
                    </a:lnTo>
                    <a:lnTo>
                      <a:pt x="18568" y="75959"/>
                    </a:lnTo>
                    <a:lnTo>
                      <a:pt x="18568" y="64143"/>
                    </a:lnTo>
                    <a:lnTo>
                      <a:pt x="21181" y="64143"/>
                    </a:lnTo>
                    <a:cubicBezTo>
                      <a:pt x="23451" y="64143"/>
                      <a:pt x="25280" y="65972"/>
                      <a:pt x="25280" y="68243"/>
                    </a:cubicBezTo>
                    <a:cubicBezTo>
                      <a:pt x="25300" y="71398"/>
                      <a:pt x="27852" y="73950"/>
                      <a:pt x="31007" y="73950"/>
                    </a:cubicBezTo>
                    <a:lnTo>
                      <a:pt x="47023" y="73950"/>
                    </a:lnTo>
                    <a:lnTo>
                      <a:pt x="47023" y="86469"/>
                    </a:lnTo>
                    <a:lnTo>
                      <a:pt x="47827" y="86469"/>
                    </a:lnTo>
                    <a:lnTo>
                      <a:pt x="47827" y="73950"/>
                    </a:lnTo>
                    <a:lnTo>
                      <a:pt x="53493" y="73950"/>
                    </a:lnTo>
                    <a:lnTo>
                      <a:pt x="53493" y="72342"/>
                    </a:lnTo>
                    <a:lnTo>
                      <a:pt x="34323" y="72342"/>
                    </a:lnTo>
                    <a:lnTo>
                      <a:pt x="34323" y="63259"/>
                    </a:lnTo>
                    <a:lnTo>
                      <a:pt x="53493" y="63259"/>
                    </a:lnTo>
                    <a:lnTo>
                      <a:pt x="53493" y="62455"/>
                    </a:lnTo>
                    <a:lnTo>
                      <a:pt x="48630" y="62455"/>
                    </a:lnTo>
                    <a:lnTo>
                      <a:pt x="48630" y="52910"/>
                    </a:lnTo>
                    <a:lnTo>
                      <a:pt x="52951" y="51042"/>
                    </a:lnTo>
                    <a:lnTo>
                      <a:pt x="52710" y="51685"/>
                    </a:lnTo>
                    <a:lnTo>
                      <a:pt x="53453" y="51986"/>
                    </a:lnTo>
                    <a:lnTo>
                      <a:pt x="53513" y="51886"/>
                    </a:lnTo>
                    <a:lnTo>
                      <a:pt x="53513" y="48751"/>
                    </a:lnTo>
                    <a:lnTo>
                      <a:pt x="45315" y="48751"/>
                    </a:lnTo>
                    <a:lnTo>
                      <a:pt x="45315" y="39065"/>
                    </a:lnTo>
                    <a:lnTo>
                      <a:pt x="50539" y="41697"/>
                    </a:lnTo>
                    <a:cubicBezTo>
                      <a:pt x="51484" y="42160"/>
                      <a:pt x="52468" y="42541"/>
                      <a:pt x="53513" y="42803"/>
                    </a:cubicBezTo>
                    <a:lnTo>
                      <a:pt x="53513" y="41135"/>
                    </a:lnTo>
                    <a:cubicBezTo>
                      <a:pt x="52730" y="40914"/>
                      <a:pt x="51966" y="40612"/>
                      <a:pt x="51263" y="40251"/>
                    </a:cubicBezTo>
                    <a:lnTo>
                      <a:pt x="41215" y="35187"/>
                    </a:lnTo>
                    <a:lnTo>
                      <a:pt x="41215" y="27551"/>
                    </a:lnTo>
                    <a:lnTo>
                      <a:pt x="53493" y="33298"/>
                    </a:lnTo>
                    <a:lnTo>
                      <a:pt x="53493" y="32414"/>
                    </a:lnTo>
                    <a:lnTo>
                      <a:pt x="48711" y="30183"/>
                    </a:lnTo>
                    <a:lnTo>
                      <a:pt x="53493" y="25179"/>
                    </a:lnTo>
                    <a:lnTo>
                      <a:pt x="53493" y="24014"/>
                    </a:lnTo>
                    <a:lnTo>
                      <a:pt x="52247" y="25300"/>
                    </a:lnTo>
                    <a:lnTo>
                      <a:pt x="42099" y="20859"/>
                    </a:lnTo>
                    <a:lnTo>
                      <a:pt x="53493" y="13524"/>
                    </a:lnTo>
                    <a:lnTo>
                      <a:pt x="53493" y="11615"/>
                    </a:lnTo>
                    <a:lnTo>
                      <a:pt x="49836" y="13966"/>
                    </a:lnTo>
                    <a:lnTo>
                      <a:pt x="42843" y="6230"/>
                    </a:lnTo>
                    <a:lnTo>
                      <a:pt x="50298" y="322"/>
                    </a:lnTo>
                    <a:lnTo>
                      <a:pt x="50037" y="21"/>
                    </a:lnTo>
                    <a:lnTo>
                      <a:pt x="49394" y="21"/>
                    </a:lnTo>
                    <a:lnTo>
                      <a:pt x="33157" y="12901"/>
                    </a:lnTo>
                    <a:lnTo>
                      <a:pt x="29500" y="12901"/>
                    </a:lnTo>
                    <a:lnTo>
                      <a:pt x="29500" y="1"/>
                    </a:lnTo>
                    <a:lnTo>
                      <a:pt x="27892" y="1"/>
                    </a:lnTo>
                    <a:lnTo>
                      <a:pt x="27892" y="9063"/>
                    </a:lnTo>
                    <a:lnTo>
                      <a:pt x="21743" y="15212"/>
                    </a:lnTo>
                    <a:lnTo>
                      <a:pt x="11696" y="15212"/>
                    </a:lnTo>
                    <a:lnTo>
                      <a:pt x="18850" y="1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3750943" y="4263802"/>
                <a:ext cx="231466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572" extrusionOk="0">
                    <a:moveTo>
                      <a:pt x="3276" y="1"/>
                    </a:moveTo>
                    <a:cubicBezTo>
                      <a:pt x="1468" y="1"/>
                      <a:pt x="1" y="1488"/>
                      <a:pt x="1" y="3296"/>
                    </a:cubicBezTo>
                    <a:cubicBezTo>
                      <a:pt x="1" y="5105"/>
                      <a:pt x="1468" y="6572"/>
                      <a:pt x="3276" y="6572"/>
                    </a:cubicBezTo>
                    <a:cubicBezTo>
                      <a:pt x="5085" y="6572"/>
                      <a:pt x="6572" y="5105"/>
                      <a:pt x="6572" y="3296"/>
                    </a:cubicBezTo>
                    <a:cubicBezTo>
                      <a:pt x="6572" y="1488"/>
                      <a:pt x="5085" y="1"/>
                      <a:pt x="3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4220869" y="4263802"/>
                <a:ext cx="231466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572" extrusionOk="0">
                    <a:moveTo>
                      <a:pt x="3276" y="1"/>
                    </a:moveTo>
                    <a:cubicBezTo>
                      <a:pt x="1468" y="1"/>
                      <a:pt x="1" y="1488"/>
                      <a:pt x="1" y="3296"/>
                    </a:cubicBezTo>
                    <a:cubicBezTo>
                      <a:pt x="1" y="5105"/>
                      <a:pt x="1468" y="6572"/>
                      <a:pt x="3276" y="6572"/>
                    </a:cubicBezTo>
                    <a:cubicBezTo>
                      <a:pt x="5105" y="6572"/>
                      <a:pt x="6572" y="5105"/>
                      <a:pt x="6572" y="3296"/>
                    </a:cubicBezTo>
                    <a:cubicBezTo>
                      <a:pt x="6572" y="1488"/>
                      <a:pt x="5105" y="1"/>
                      <a:pt x="3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4690795" y="4263802"/>
                <a:ext cx="231466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572" extrusionOk="0">
                    <a:moveTo>
                      <a:pt x="3276" y="1"/>
                    </a:moveTo>
                    <a:cubicBezTo>
                      <a:pt x="1468" y="1"/>
                      <a:pt x="1" y="1488"/>
                      <a:pt x="1" y="3296"/>
                    </a:cubicBezTo>
                    <a:cubicBezTo>
                      <a:pt x="1" y="5105"/>
                      <a:pt x="1468" y="6572"/>
                      <a:pt x="3276" y="6572"/>
                    </a:cubicBezTo>
                    <a:cubicBezTo>
                      <a:pt x="5105" y="6572"/>
                      <a:pt x="6572" y="5105"/>
                      <a:pt x="6572" y="3296"/>
                    </a:cubicBezTo>
                    <a:cubicBezTo>
                      <a:pt x="6572" y="1488"/>
                      <a:pt x="5105" y="1"/>
                      <a:pt x="3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5160721" y="4263802"/>
                <a:ext cx="231466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572" extrusionOk="0">
                    <a:moveTo>
                      <a:pt x="3276" y="1"/>
                    </a:moveTo>
                    <a:cubicBezTo>
                      <a:pt x="1468" y="1"/>
                      <a:pt x="1" y="1488"/>
                      <a:pt x="1" y="3296"/>
                    </a:cubicBezTo>
                    <a:cubicBezTo>
                      <a:pt x="1" y="5105"/>
                      <a:pt x="1468" y="6572"/>
                      <a:pt x="3276" y="6572"/>
                    </a:cubicBezTo>
                    <a:cubicBezTo>
                      <a:pt x="5105" y="6572"/>
                      <a:pt x="6572" y="5105"/>
                      <a:pt x="6572" y="3296"/>
                    </a:cubicBezTo>
                    <a:cubicBezTo>
                      <a:pt x="6572" y="1488"/>
                      <a:pt x="5105" y="1"/>
                      <a:pt x="3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5" name="Google Shape;255;p19"/>
            <p:cNvSpPr/>
            <p:nvPr/>
          </p:nvSpPr>
          <p:spPr>
            <a:xfrm>
              <a:off x="3743125" y="2092825"/>
              <a:ext cx="1693075" cy="617475"/>
            </a:xfrm>
            <a:custGeom>
              <a:avLst/>
              <a:gdLst/>
              <a:ahLst/>
              <a:cxnLst/>
              <a:rect l="l" t="t" r="r" b="b"/>
              <a:pathLst>
                <a:path w="67723" h="24699" extrusionOk="0">
                  <a:moveTo>
                    <a:pt x="0" y="24699"/>
                  </a:moveTo>
                  <a:lnTo>
                    <a:pt x="6805" y="8703"/>
                  </a:lnTo>
                  <a:lnTo>
                    <a:pt x="10446" y="0"/>
                  </a:lnTo>
                  <a:lnTo>
                    <a:pt x="34332" y="123"/>
                  </a:lnTo>
                  <a:lnTo>
                    <a:pt x="34332" y="16109"/>
                  </a:lnTo>
                  <a:lnTo>
                    <a:pt x="50009" y="16233"/>
                  </a:lnTo>
                  <a:lnTo>
                    <a:pt x="50195" y="8579"/>
                  </a:lnTo>
                  <a:lnTo>
                    <a:pt x="58959" y="13518"/>
                  </a:lnTo>
                  <a:lnTo>
                    <a:pt x="67130" y="3829"/>
                  </a:lnTo>
                  <a:lnTo>
                    <a:pt x="67723" y="3950"/>
                  </a:lnTo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" name="Google Shape;256;p19"/>
            <p:cNvSpPr/>
            <p:nvPr/>
          </p:nvSpPr>
          <p:spPr>
            <a:xfrm>
              <a:off x="5437925" y="1341700"/>
              <a:ext cx="662675" cy="4131750"/>
            </a:xfrm>
            <a:custGeom>
              <a:avLst/>
              <a:gdLst/>
              <a:ahLst/>
              <a:cxnLst/>
              <a:rect l="l" t="t" r="r" b="b"/>
              <a:pathLst>
                <a:path w="26507" h="165270" extrusionOk="0">
                  <a:moveTo>
                    <a:pt x="0" y="33099"/>
                  </a:moveTo>
                  <a:lnTo>
                    <a:pt x="26507" y="0"/>
                  </a:lnTo>
                  <a:lnTo>
                    <a:pt x="26507" y="1652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7" name="Google Shape;257;p19"/>
            <p:cNvCxnSpPr/>
            <p:nvPr/>
          </p:nvCxnSpPr>
          <p:spPr>
            <a:xfrm rot="10800000">
              <a:off x="1750225" y="2707242"/>
              <a:ext cx="1963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8" name="Google Shape;258;p19"/>
            <p:cNvGrpSpPr/>
            <p:nvPr/>
          </p:nvGrpSpPr>
          <p:grpSpPr>
            <a:xfrm>
              <a:off x="3659325" y="1133517"/>
              <a:ext cx="1816499" cy="3548767"/>
              <a:chOff x="778675" y="1383025"/>
              <a:chExt cx="1127350" cy="2202425"/>
            </a:xfrm>
          </p:grpSpPr>
          <p:sp>
            <p:nvSpPr>
              <p:cNvPr id="259" name="Google Shape;259;p19"/>
              <p:cNvSpPr/>
              <p:nvPr/>
            </p:nvSpPr>
            <p:spPr>
              <a:xfrm>
                <a:off x="778675" y="1383025"/>
                <a:ext cx="1127350" cy="2202425"/>
              </a:xfrm>
              <a:custGeom>
                <a:avLst/>
                <a:gdLst/>
                <a:ahLst/>
                <a:cxnLst/>
                <a:rect l="l" t="t" r="r" b="b"/>
                <a:pathLst>
                  <a:path w="45094" h="88097" extrusionOk="0">
                    <a:moveTo>
                      <a:pt x="18468" y="2673"/>
                    </a:moveTo>
                    <a:cubicBezTo>
                      <a:pt x="18474" y="2673"/>
                      <a:pt x="18481" y="2673"/>
                      <a:pt x="18487" y="2673"/>
                    </a:cubicBezTo>
                    <a:lnTo>
                      <a:pt x="26606" y="2673"/>
                    </a:lnTo>
                    <a:cubicBezTo>
                      <a:pt x="27731" y="2673"/>
                      <a:pt x="27731" y="4361"/>
                      <a:pt x="26606" y="4361"/>
                    </a:cubicBezTo>
                    <a:lnTo>
                      <a:pt x="18487" y="4361"/>
                    </a:lnTo>
                    <a:cubicBezTo>
                      <a:pt x="17369" y="4341"/>
                      <a:pt x="17362" y="2673"/>
                      <a:pt x="18468" y="2673"/>
                    </a:cubicBezTo>
                    <a:close/>
                    <a:moveTo>
                      <a:pt x="6953" y="2512"/>
                    </a:moveTo>
                    <a:cubicBezTo>
                      <a:pt x="7857" y="2512"/>
                      <a:pt x="8299" y="3577"/>
                      <a:pt x="7676" y="4220"/>
                    </a:cubicBezTo>
                    <a:cubicBezTo>
                      <a:pt x="7469" y="4422"/>
                      <a:pt x="7215" y="4512"/>
                      <a:pt x="6967" y="4512"/>
                    </a:cubicBezTo>
                    <a:cubicBezTo>
                      <a:pt x="6446" y="4512"/>
                      <a:pt x="5948" y="4116"/>
                      <a:pt x="5948" y="3517"/>
                    </a:cubicBezTo>
                    <a:cubicBezTo>
                      <a:pt x="5968" y="2954"/>
                      <a:pt x="6410" y="2512"/>
                      <a:pt x="6953" y="2512"/>
                    </a:cubicBezTo>
                    <a:close/>
                    <a:moveTo>
                      <a:pt x="40934" y="6411"/>
                    </a:moveTo>
                    <a:cubicBezTo>
                      <a:pt x="41958" y="6411"/>
                      <a:pt x="42802" y="7255"/>
                      <a:pt x="42802" y="8259"/>
                    </a:cubicBezTo>
                    <a:lnTo>
                      <a:pt x="42802" y="76261"/>
                    </a:lnTo>
                    <a:cubicBezTo>
                      <a:pt x="42782" y="77285"/>
                      <a:pt x="41958" y="78109"/>
                      <a:pt x="40934" y="78109"/>
                    </a:cubicBezTo>
                    <a:lnTo>
                      <a:pt x="4321" y="78109"/>
                    </a:lnTo>
                    <a:cubicBezTo>
                      <a:pt x="3296" y="78109"/>
                      <a:pt x="2472" y="77285"/>
                      <a:pt x="2472" y="76261"/>
                    </a:cubicBezTo>
                    <a:lnTo>
                      <a:pt x="2472" y="8259"/>
                    </a:lnTo>
                    <a:cubicBezTo>
                      <a:pt x="2472" y="7255"/>
                      <a:pt x="3296" y="6411"/>
                      <a:pt x="4321" y="6411"/>
                    </a:cubicBezTo>
                    <a:close/>
                    <a:moveTo>
                      <a:pt x="22599" y="79318"/>
                    </a:moveTo>
                    <a:cubicBezTo>
                      <a:pt x="24457" y="79318"/>
                      <a:pt x="26244" y="80762"/>
                      <a:pt x="26244" y="82952"/>
                    </a:cubicBezTo>
                    <a:cubicBezTo>
                      <a:pt x="26244" y="84942"/>
                      <a:pt x="24637" y="86549"/>
                      <a:pt x="22627" y="86569"/>
                    </a:cubicBezTo>
                    <a:cubicBezTo>
                      <a:pt x="19412" y="86549"/>
                      <a:pt x="17784" y="82651"/>
                      <a:pt x="20075" y="80380"/>
                    </a:cubicBezTo>
                    <a:cubicBezTo>
                      <a:pt x="20808" y="79647"/>
                      <a:pt x="21712" y="79318"/>
                      <a:pt x="22599" y="79318"/>
                    </a:cubicBezTo>
                    <a:close/>
                    <a:moveTo>
                      <a:pt x="4481" y="0"/>
                    </a:moveTo>
                    <a:cubicBezTo>
                      <a:pt x="2010" y="0"/>
                      <a:pt x="0" y="1990"/>
                      <a:pt x="20" y="4462"/>
                    </a:cubicBezTo>
                    <a:lnTo>
                      <a:pt x="20" y="83615"/>
                    </a:lnTo>
                    <a:cubicBezTo>
                      <a:pt x="20" y="86087"/>
                      <a:pt x="2010" y="88097"/>
                      <a:pt x="4481" y="88097"/>
                    </a:cubicBezTo>
                    <a:lnTo>
                      <a:pt x="40632" y="88097"/>
                    </a:lnTo>
                    <a:cubicBezTo>
                      <a:pt x="43104" y="88076"/>
                      <a:pt x="45093" y="86087"/>
                      <a:pt x="45093" y="83615"/>
                    </a:cubicBezTo>
                    <a:lnTo>
                      <a:pt x="45093" y="4462"/>
                    </a:lnTo>
                    <a:cubicBezTo>
                      <a:pt x="45093" y="1990"/>
                      <a:pt x="43104" y="0"/>
                      <a:pt x="40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1234325" y="3374425"/>
                <a:ext cx="19242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6" extrusionOk="0">
                    <a:moveTo>
                      <a:pt x="4401" y="1"/>
                    </a:moveTo>
                    <a:cubicBezTo>
                      <a:pt x="1467" y="1"/>
                      <a:pt x="0" y="3537"/>
                      <a:pt x="2090" y="5607"/>
                    </a:cubicBezTo>
                    <a:cubicBezTo>
                      <a:pt x="2759" y="6276"/>
                      <a:pt x="3581" y="6576"/>
                      <a:pt x="4388" y="6576"/>
                    </a:cubicBezTo>
                    <a:cubicBezTo>
                      <a:pt x="6076" y="6576"/>
                      <a:pt x="7697" y="5262"/>
                      <a:pt x="7697" y="3276"/>
                    </a:cubicBezTo>
                    <a:cubicBezTo>
                      <a:pt x="7697" y="1468"/>
                      <a:pt x="6230" y="1"/>
                      <a:pt x="4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61" name="Google Shape;261;p19"/>
            <p:cNvSpPr/>
            <p:nvPr/>
          </p:nvSpPr>
          <p:spPr>
            <a:xfrm>
              <a:off x="4660404" y="2098010"/>
              <a:ext cx="284018" cy="405788"/>
            </a:xfrm>
            <a:custGeom>
              <a:avLst/>
              <a:gdLst/>
              <a:ahLst/>
              <a:cxnLst/>
              <a:rect l="l" t="t" r="r" b="b"/>
              <a:pathLst>
                <a:path w="7215" h="10309" extrusionOk="0">
                  <a:moveTo>
                    <a:pt x="3588" y="1628"/>
                  </a:moveTo>
                  <a:cubicBezTo>
                    <a:pt x="4600" y="1628"/>
                    <a:pt x="5567" y="2420"/>
                    <a:pt x="5567" y="3617"/>
                  </a:cubicBezTo>
                  <a:cubicBezTo>
                    <a:pt x="5567" y="4703"/>
                    <a:pt x="4683" y="5587"/>
                    <a:pt x="3598" y="5587"/>
                  </a:cubicBezTo>
                  <a:cubicBezTo>
                    <a:pt x="1849" y="5587"/>
                    <a:pt x="965" y="3457"/>
                    <a:pt x="2211" y="2211"/>
                  </a:cubicBezTo>
                  <a:cubicBezTo>
                    <a:pt x="2614" y="1808"/>
                    <a:pt x="3106" y="1628"/>
                    <a:pt x="3588" y="1628"/>
                  </a:cubicBezTo>
                  <a:close/>
                  <a:moveTo>
                    <a:pt x="3598" y="0"/>
                  </a:moveTo>
                  <a:cubicBezTo>
                    <a:pt x="1608" y="0"/>
                    <a:pt x="1" y="1628"/>
                    <a:pt x="1" y="3617"/>
                  </a:cubicBezTo>
                  <a:cubicBezTo>
                    <a:pt x="1" y="5607"/>
                    <a:pt x="3598" y="10309"/>
                    <a:pt x="3598" y="10309"/>
                  </a:cubicBezTo>
                  <a:cubicBezTo>
                    <a:pt x="3598" y="10309"/>
                    <a:pt x="7215" y="5607"/>
                    <a:pt x="7215" y="3617"/>
                  </a:cubicBezTo>
                  <a:cubicBezTo>
                    <a:pt x="7215" y="1628"/>
                    <a:pt x="5587" y="0"/>
                    <a:pt x="3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19"/>
            <p:cNvSpPr/>
            <p:nvPr/>
          </p:nvSpPr>
          <p:spPr>
            <a:xfrm rot="5400000">
              <a:off x="2657465" y="2624753"/>
              <a:ext cx="190299" cy="164962"/>
            </a:xfrm>
            <a:custGeom>
              <a:avLst/>
              <a:gdLst/>
              <a:ahLst/>
              <a:cxnLst/>
              <a:rect l="l" t="t" r="r" b="b"/>
              <a:pathLst>
                <a:path w="5588" h="4844" extrusionOk="0">
                  <a:moveTo>
                    <a:pt x="2794" y="0"/>
                  </a:moveTo>
                  <a:lnTo>
                    <a:pt x="1" y="4843"/>
                  </a:lnTo>
                  <a:lnTo>
                    <a:pt x="2794" y="4160"/>
                  </a:lnTo>
                  <a:lnTo>
                    <a:pt x="5587" y="4843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1520789" y="1756196"/>
            <a:ext cx="3870564" cy="4414736"/>
            <a:chOff x="1140591" y="1317147"/>
            <a:chExt cx="2902923" cy="3311052"/>
          </a:xfrm>
        </p:grpSpPr>
        <p:grpSp>
          <p:nvGrpSpPr>
            <p:cNvPr id="144" name="Google Shape;144;p17"/>
            <p:cNvGrpSpPr/>
            <p:nvPr/>
          </p:nvGrpSpPr>
          <p:grpSpPr>
            <a:xfrm>
              <a:off x="1166489" y="1443760"/>
              <a:ext cx="285254" cy="3184438"/>
              <a:chOff x="1166489" y="1443760"/>
              <a:chExt cx="285254" cy="3184438"/>
            </a:xfrm>
          </p:grpSpPr>
          <p:grpSp>
            <p:nvGrpSpPr>
              <p:cNvPr id="145" name="Google Shape;145;p17"/>
              <p:cNvGrpSpPr/>
              <p:nvPr/>
            </p:nvGrpSpPr>
            <p:grpSpPr>
              <a:xfrm>
                <a:off x="1166489" y="4029117"/>
                <a:ext cx="285254" cy="599082"/>
                <a:chOff x="1018277" y="4158068"/>
                <a:chExt cx="271541" cy="570283"/>
              </a:xfrm>
            </p:grpSpPr>
            <p:cxnSp>
              <p:nvCxnSpPr>
                <p:cNvPr id="146" name="Google Shape;146;p17"/>
                <p:cNvCxnSpPr/>
                <p:nvPr/>
              </p:nvCxnSpPr>
              <p:spPr>
                <a:xfrm rot="10800000">
                  <a:off x="1153927" y="4158068"/>
                  <a:ext cx="0" cy="467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6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47" name="Google Shape;147;p17"/>
                <p:cNvGrpSpPr/>
                <p:nvPr/>
              </p:nvGrpSpPr>
              <p:grpSpPr>
                <a:xfrm>
                  <a:off x="1018277" y="4456810"/>
                  <a:ext cx="271541" cy="271541"/>
                  <a:chOff x="1734137" y="4439003"/>
                  <a:chExt cx="240600" cy="240600"/>
                </a:xfrm>
              </p:grpSpPr>
              <p:sp>
                <p:nvSpPr>
                  <p:cNvPr id="148" name="Google Shape;148;p17"/>
                  <p:cNvSpPr/>
                  <p:nvPr/>
                </p:nvSpPr>
                <p:spPr>
                  <a:xfrm>
                    <a:off x="1734137" y="4439003"/>
                    <a:ext cx="240600" cy="2406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grpSp>
                <p:nvGrpSpPr>
                  <p:cNvPr id="149" name="Google Shape;149;p17"/>
                  <p:cNvGrpSpPr/>
                  <p:nvPr/>
                </p:nvGrpSpPr>
                <p:grpSpPr>
                  <a:xfrm>
                    <a:off x="1781664" y="4486468"/>
                    <a:ext cx="145476" cy="145476"/>
                    <a:chOff x="1244650" y="4320125"/>
                    <a:chExt cx="135000" cy="135000"/>
                  </a:xfrm>
                </p:grpSpPr>
                <p:sp>
                  <p:nvSpPr>
                    <p:cNvPr id="150" name="Google Shape;150;p17"/>
                    <p:cNvSpPr/>
                    <p:nvPr/>
                  </p:nvSpPr>
                  <p:spPr>
                    <a:xfrm>
                      <a:off x="1244650" y="4375455"/>
                      <a:ext cx="135000" cy="29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sp>
                  <p:nvSpPr>
                    <p:cNvPr id="151" name="Google Shape;151;p17"/>
                    <p:cNvSpPr/>
                    <p:nvPr/>
                  </p:nvSpPr>
                  <p:spPr>
                    <a:xfrm rot="-5400000">
                      <a:off x="1244522" y="4373075"/>
                      <a:ext cx="135000" cy="29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</p:grpSp>
            </p:grpSp>
          </p:grpSp>
          <p:cxnSp>
            <p:nvCxnSpPr>
              <p:cNvPr id="152" name="Google Shape;152;p17"/>
              <p:cNvCxnSpPr/>
              <p:nvPr/>
            </p:nvCxnSpPr>
            <p:spPr>
              <a:xfrm>
                <a:off x="1309121" y="1443760"/>
                <a:ext cx="0" cy="256406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3" name="Google Shape;153;p17"/>
            <p:cNvGrpSpPr/>
            <p:nvPr/>
          </p:nvGrpSpPr>
          <p:grpSpPr>
            <a:xfrm>
              <a:off x="1235833" y="3043652"/>
              <a:ext cx="2807681" cy="187212"/>
              <a:chOff x="1235833" y="3043652"/>
              <a:chExt cx="2807681" cy="187212"/>
            </a:xfrm>
          </p:grpSpPr>
          <p:cxnSp>
            <p:nvCxnSpPr>
              <p:cNvPr id="154" name="Google Shape;154;p17"/>
              <p:cNvCxnSpPr/>
              <p:nvPr/>
            </p:nvCxnSpPr>
            <p:spPr>
              <a:xfrm rot="10800000">
                <a:off x="1308957" y="3133498"/>
                <a:ext cx="273455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5" name="Google Shape;155;p17"/>
              <p:cNvSpPr/>
              <p:nvPr/>
            </p:nvSpPr>
            <p:spPr>
              <a:xfrm rot="5400000">
                <a:off x="1223370" y="3056115"/>
                <a:ext cx="187212" cy="162286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4844" extrusionOk="0">
                    <a:moveTo>
                      <a:pt x="2794" y="0"/>
                    </a:moveTo>
                    <a:lnTo>
                      <a:pt x="1" y="4843"/>
                    </a:lnTo>
                    <a:lnTo>
                      <a:pt x="2794" y="4160"/>
                    </a:lnTo>
                    <a:lnTo>
                      <a:pt x="5587" y="4843"/>
                    </a:lnTo>
                    <a:lnTo>
                      <a:pt x="279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6" name="Google Shape;156;p17"/>
            <p:cNvGrpSpPr/>
            <p:nvPr/>
          </p:nvGrpSpPr>
          <p:grpSpPr>
            <a:xfrm>
              <a:off x="1140593" y="1317147"/>
              <a:ext cx="2902921" cy="337210"/>
              <a:chOff x="1140593" y="1317147"/>
              <a:chExt cx="2902921" cy="337210"/>
            </a:xfrm>
          </p:grpSpPr>
          <p:cxnSp>
            <p:nvCxnSpPr>
              <p:cNvPr id="157" name="Google Shape;157;p17"/>
              <p:cNvCxnSpPr/>
              <p:nvPr/>
            </p:nvCxnSpPr>
            <p:spPr>
              <a:xfrm rot="10800000">
                <a:off x="1308957" y="1485778"/>
                <a:ext cx="273455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8" name="Google Shape;158;p17"/>
              <p:cNvGrpSpPr/>
              <p:nvPr/>
            </p:nvGrpSpPr>
            <p:grpSpPr>
              <a:xfrm>
                <a:off x="1140593" y="1317147"/>
                <a:ext cx="337210" cy="337210"/>
                <a:chOff x="1140593" y="1317147"/>
                <a:chExt cx="337210" cy="337210"/>
              </a:xfrm>
            </p:grpSpPr>
            <p:sp>
              <p:nvSpPr>
                <p:cNvPr id="159" name="Google Shape;159;p17"/>
                <p:cNvSpPr/>
                <p:nvPr/>
              </p:nvSpPr>
              <p:spPr>
                <a:xfrm>
                  <a:off x="1140593" y="1317147"/>
                  <a:ext cx="337210" cy="3372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60" name="Google Shape;160;p17"/>
                <p:cNvSpPr/>
                <p:nvPr/>
              </p:nvSpPr>
              <p:spPr>
                <a:xfrm>
                  <a:off x="1215999" y="1398096"/>
                  <a:ext cx="187212" cy="16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" h="4844" extrusionOk="0">
                      <a:moveTo>
                        <a:pt x="2794" y="0"/>
                      </a:moveTo>
                      <a:lnTo>
                        <a:pt x="1" y="4843"/>
                      </a:lnTo>
                      <a:lnTo>
                        <a:pt x="2794" y="4160"/>
                      </a:lnTo>
                      <a:lnTo>
                        <a:pt x="5587" y="4843"/>
                      </a:lnTo>
                      <a:lnTo>
                        <a:pt x="27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61" name="Google Shape;161;p17"/>
            <p:cNvGrpSpPr/>
            <p:nvPr/>
          </p:nvGrpSpPr>
          <p:grpSpPr>
            <a:xfrm>
              <a:off x="1235833" y="2215784"/>
              <a:ext cx="2807681" cy="187212"/>
              <a:chOff x="1235833" y="2215784"/>
              <a:chExt cx="2807681" cy="187212"/>
            </a:xfrm>
          </p:grpSpPr>
          <p:cxnSp>
            <p:nvCxnSpPr>
              <p:cNvPr id="162" name="Google Shape;162;p17"/>
              <p:cNvCxnSpPr/>
              <p:nvPr/>
            </p:nvCxnSpPr>
            <p:spPr>
              <a:xfrm rot="10800000">
                <a:off x="1308957" y="2309711"/>
                <a:ext cx="273455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3" name="Google Shape;163;p17"/>
              <p:cNvSpPr/>
              <p:nvPr/>
            </p:nvSpPr>
            <p:spPr>
              <a:xfrm rot="5400000">
                <a:off x="1223370" y="2228247"/>
                <a:ext cx="187212" cy="162286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4844" extrusionOk="0">
                    <a:moveTo>
                      <a:pt x="2794" y="0"/>
                    </a:moveTo>
                    <a:lnTo>
                      <a:pt x="1" y="4843"/>
                    </a:lnTo>
                    <a:lnTo>
                      <a:pt x="2794" y="4160"/>
                    </a:lnTo>
                    <a:lnTo>
                      <a:pt x="5587" y="4843"/>
                    </a:lnTo>
                    <a:lnTo>
                      <a:pt x="279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64" name="Google Shape;164;p17"/>
            <p:cNvGrpSpPr/>
            <p:nvPr/>
          </p:nvGrpSpPr>
          <p:grpSpPr>
            <a:xfrm>
              <a:off x="1140591" y="3788630"/>
              <a:ext cx="2902923" cy="337211"/>
              <a:chOff x="1140591" y="3788630"/>
              <a:chExt cx="2902923" cy="337211"/>
            </a:xfrm>
          </p:grpSpPr>
          <p:cxnSp>
            <p:nvCxnSpPr>
              <p:cNvPr id="165" name="Google Shape;165;p17"/>
              <p:cNvCxnSpPr/>
              <p:nvPr/>
            </p:nvCxnSpPr>
            <p:spPr>
              <a:xfrm rot="10800000">
                <a:off x="1308957" y="3957289"/>
                <a:ext cx="273455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6" name="Google Shape;166;p17"/>
              <p:cNvSpPr/>
              <p:nvPr/>
            </p:nvSpPr>
            <p:spPr>
              <a:xfrm>
                <a:off x="1140591" y="3788630"/>
                <a:ext cx="337210" cy="33721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1233455" y="3848069"/>
                <a:ext cx="152273" cy="217571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10309" extrusionOk="0">
                    <a:moveTo>
                      <a:pt x="3588" y="1628"/>
                    </a:moveTo>
                    <a:cubicBezTo>
                      <a:pt x="4600" y="1628"/>
                      <a:pt x="5567" y="2420"/>
                      <a:pt x="5567" y="3617"/>
                    </a:cubicBezTo>
                    <a:cubicBezTo>
                      <a:pt x="5567" y="4703"/>
                      <a:pt x="4683" y="5587"/>
                      <a:pt x="3598" y="5587"/>
                    </a:cubicBezTo>
                    <a:cubicBezTo>
                      <a:pt x="1849" y="5587"/>
                      <a:pt x="965" y="3457"/>
                      <a:pt x="2211" y="2211"/>
                    </a:cubicBezTo>
                    <a:cubicBezTo>
                      <a:pt x="2614" y="1808"/>
                      <a:pt x="3106" y="1628"/>
                      <a:pt x="3588" y="1628"/>
                    </a:cubicBezTo>
                    <a:close/>
                    <a:moveTo>
                      <a:pt x="3598" y="0"/>
                    </a:moveTo>
                    <a:cubicBezTo>
                      <a:pt x="1608" y="0"/>
                      <a:pt x="1" y="1628"/>
                      <a:pt x="1" y="3617"/>
                    </a:cubicBezTo>
                    <a:cubicBezTo>
                      <a:pt x="1" y="5607"/>
                      <a:pt x="3598" y="10309"/>
                      <a:pt x="3598" y="10309"/>
                    </a:cubicBezTo>
                    <a:cubicBezTo>
                      <a:pt x="3598" y="10309"/>
                      <a:pt x="7215" y="5607"/>
                      <a:pt x="7215" y="3617"/>
                    </a:cubicBezTo>
                    <a:cubicBezTo>
                      <a:pt x="7215" y="1628"/>
                      <a:pt x="5587" y="0"/>
                      <a:pt x="3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9" name="Google Shape;169;p17"/>
          <p:cNvSpPr/>
          <p:nvPr/>
        </p:nvSpPr>
        <p:spPr>
          <a:xfrm>
            <a:off x="2563279" y="3905855"/>
            <a:ext cx="2323600" cy="54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Izrada prototipa</a:t>
            </a:r>
            <a:endParaRPr sz="24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664119" y="3814263"/>
            <a:ext cx="5173600" cy="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1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Izrađujemo klikabilni prototip koji ima svrhu vizualne prezentacije izgleda aplikacije</a:t>
            </a:r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2768464" y="642609"/>
            <a:ext cx="6523200" cy="5172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 compatLnSpc="1">
            <a:noAutofit/>
          </a:bodyPr>
          <a:lstStyle/>
          <a:p>
            <a:r>
              <a:rPr lang="hr-HR" dirty="0"/>
              <a:t>Slijedeći korak</a:t>
            </a:r>
            <a:endParaRPr dirty="0"/>
          </a:p>
        </p:txBody>
      </p:sp>
      <p:sp>
        <p:nvSpPr>
          <p:cNvPr id="173" name="Google Shape;173;p17"/>
          <p:cNvSpPr/>
          <p:nvPr/>
        </p:nvSpPr>
        <p:spPr>
          <a:xfrm>
            <a:off x="2563279" y="1709097"/>
            <a:ext cx="2323600" cy="543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Ideja</a:t>
            </a:r>
            <a:endParaRPr sz="24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5416242" y="1617500"/>
            <a:ext cx="5421477" cy="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1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Faza u kojoj razrađujemo ideju, popisujemo set funkcionalnosti i promišljamo rješenje problema </a:t>
            </a:r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2563279" y="2807547"/>
            <a:ext cx="2323600" cy="543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Dizajn prototipa</a:t>
            </a:r>
            <a:endParaRPr sz="24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5664119" y="2715953"/>
            <a:ext cx="5173600" cy="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1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 ovoj fazi dizajniramo izgled aplikacije i pokušavamo što bolje posložiti različite elemente aplikacije kako bismo stvorili intuitivnu aplikaciju</a:t>
            </a:r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2563279" y="5004179"/>
            <a:ext cx="2323600" cy="54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r-HR"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Izrada aplikacije</a:t>
            </a:r>
            <a:endParaRPr sz="24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5664119" y="4912583"/>
            <a:ext cx="5173600" cy="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hr-HR" sz="1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Korak u kojem zapravo sve započinje; izrada prave aplikacije za iOS i Android pametne uređaje</a:t>
            </a:r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AECFC-B886-4793-A566-05BBFC6E3C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EU FONDOVI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3928F6-89A8-4187-9AFF-3C4522D6B3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Sve što se radi u programu </a:t>
            </a:r>
            <a:r>
              <a:rPr lang="hr-HR" dirty="0" err="1"/>
              <a:t>Ducarda</a:t>
            </a:r>
            <a:r>
              <a:rPr lang="hr-HR" dirty="0"/>
              <a:t> prijavljuje se na neki od europskih natječaja, zeleni i digitalni Grad. </a:t>
            </a:r>
          </a:p>
          <a:p>
            <a:pPr lvl="0"/>
            <a:r>
              <a:rPr lang="hr-HR" dirty="0"/>
              <a:t>Sva obnova spomeničke baštine koju vrši Grad, Zavod za obnovu i DPDS obavezno se prijavljuje na EU fondove, neovisno od uspjeha. </a:t>
            </a:r>
          </a:p>
          <a:p>
            <a:pPr lvl="0"/>
            <a:r>
              <a:rPr lang="hr-HR" dirty="0"/>
              <a:t>Svi prometni projekti nastavljaju se prijavljivati na EU fondove, kao što su nabavke novih autobusa, </a:t>
            </a:r>
            <a:r>
              <a:rPr lang="hr-HR" dirty="0" err="1"/>
              <a:t>Lapadska</a:t>
            </a:r>
            <a:r>
              <a:rPr lang="hr-HR" dirty="0"/>
              <a:t> obala, riva </a:t>
            </a:r>
            <a:r>
              <a:rPr lang="hr-HR" dirty="0" err="1"/>
              <a:t>Kalamota</a:t>
            </a:r>
            <a:r>
              <a:rPr lang="hr-HR" dirty="0"/>
              <a:t>…..</a:t>
            </a:r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DA3374-F5B5-4942-BB69-87E503ABFC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3600"/>
              <a:t>TOTALNI MARKETING </a:t>
            </a:r>
            <a:br>
              <a:rPr lang="hr-HR" sz="3600"/>
            </a:br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6FAE97-A480-4774-AFCA-6B56D995BF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500"/>
              </a:spcBef>
            </a:pPr>
            <a:r>
              <a:rPr lang="hr-HR" sz="6100"/>
              <a:t>U ljubavi i ratu, te promociji i prodaji Ducarda sva su sredstva dopuštena</a:t>
            </a:r>
            <a:r>
              <a:rPr lang="hr-HR" sz="200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B72D7-8A67-420B-B074-219118E915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TOTALNI MARKETING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31728-A271-4364-B9A6-C8E69D6E71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PODNE OZNAKE -  na užem području  grada , </a:t>
            </a:r>
            <a:r>
              <a:rPr lang="hr-HR" sz="2200" dirty="0" err="1"/>
              <a:t>Kantafig</a:t>
            </a:r>
            <a:r>
              <a:rPr lang="hr-HR" sz="2200" dirty="0"/>
              <a:t>- Belvedere – babin kuk svako 100 – 200 metara stavljaju se modificirane podne oznake koje govore udaljenost do Pila , kilometara i minuta, uz tekst i grafiku Kupi </a:t>
            </a:r>
            <a:r>
              <a:rPr lang="hr-HR" sz="2200" dirty="0" err="1"/>
              <a:t>Dubrovnikcard</a:t>
            </a:r>
            <a:endParaRPr lang="hr-HR" sz="2200" dirty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STUPOVI JAVNE RASVJETE- na stupovima javne rasvjete </a:t>
            </a:r>
            <a:r>
              <a:rPr lang="hr-HR" sz="2200" dirty="0" err="1"/>
              <a:t>dubrovnikcard</a:t>
            </a:r>
            <a:r>
              <a:rPr lang="hr-HR" sz="2200" dirty="0"/>
              <a:t> kako je bilo i ranije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 err="1"/>
              <a:t>Sanitatovi</a:t>
            </a:r>
            <a:r>
              <a:rPr lang="hr-HR" sz="2200" dirty="0"/>
              <a:t> panoi postojeći i dodati nove.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 err="1"/>
              <a:t>Libertasovi</a:t>
            </a:r>
            <a:r>
              <a:rPr lang="hr-HR" sz="2200" dirty="0"/>
              <a:t> autobusi , izvana.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 err="1"/>
              <a:t>Libertasovi</a:t>
            </a:r>
            <a:r>
              <a:rPr lang="hr-HR" sz="2200" dirty="0"/>
              <a:t> autobusi na monitorima unutar autobusa.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 err="1"/>
              <a:t>Lokrumovi</a:t>
            </a:r>
            <a:r>
              <a:rPr lang="hr-HR" sz="2200" dirty="0"/>
              <a:t> brodovi.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A4E0B-5603-46F8-87E5-3F5EBE3958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TOTALNI MARKETING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E0FCA4-D169-4FB6-B8E0-170CCE08561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Socijalne mreže </a:t>
            </a:r>
          </a:p>
          <a:p>
            <a:pPr lvl="0"/>
            <a:r>
              <a:rPr lang="hr-HR"/>
              <a:t>Digitalno oglašavanje </a:t>
            </a:r>
          </a:p>
          <a:p>
            <a:pPr lvl="0"/>
            <a:r>
              <a:rPr lang="hr-HR"/>
              <a:t>Klasični mediji </a:t>
            </a: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3AE570-6E3F-44B6-9FA6-4D3C646E50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TOTALNI MARKETING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BB2312-4BC5-4EF2-9994-8CE5AE64AB5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Nagradne igre </a:t>
            </a:r>
          </a:p>
          <a:p>
            <a:pPr lvl="0"/>
            <a:r>
              <a:rPr lang="hr-HR"/>
              <a:t>Kvizovi o Ducardu </a:t>
            </a:r>
          </a:p>
          <a:p>
            <a:pPr lvl="0"/>
            <a:r>
              <a:rPr lang="hr-HR"/>
              <a:t>----- </a:t>
            </a: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A4108-DDEC-4774-A17A-E82375C93A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TOTALNI MARKETING </a:t>
            </a:r>
            <a:br>
              <a:rPr lang="hr-HR" sz="4000"/>
            </a:br>
            <a:r>
              <a:rPr lang="hr-HR" sz="4000"/>
              <a:t>PRODAJA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DBD9E5-430D-45EE-A39A-62F5FC93F8C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Klasična prodaja </a:t>
            </a:r>
          </a:p>
          <a:p>
            <a:pPr lvl="0"/>
            <a:r>
              <a:rPr lang="hr-HR" dirty="0"/>
              <a:t>Web prodaja </a:t>
            </a:r>
          </a:p>
          <a:p>
            <a:pPr lvl="0"/>
            <a:r>
              <a:rPr lang="hr-HR" dirty="0"/>
              <a:t>Bar </a:t>
            </a:r>
            <a:r>
              <a:rPr lang="hr-HR" dirty="0" err="1"/>
              <a:t>code</a:t>
            </a:r>
            <a:r>
              <a:rPr lang="hr-HR" dirty="0"/>
              <a:t> prodaja , slikaj i kupi postaje vodeći kanal prodaje. </a:t>
            </a:r>
          </a:p>
          <a:p>
            <a:pPr lvl="0"/>
            <a:r>
              <a:rPr lang="hr-HR" dirty="0"/>
              <a:t>Nova prodajna mjesta , agencije, vodiči, taksisti, iznajmljivači.</a:t>
            </a:r>
          </a:p>
          <a:p>
            <a:pPr lvl="0"/>
            <a:r>
              <a:rPr lang="hr-HR" dirty="0"/>
              <a:t>Provizije i inovativna rješenja za promotore prodaje. </a:t>
            </a:r>
          </a:p>
          <a:p>
            <a:pPr lvl="0"/>
            <a:r>
              <a:rPr lang="hr-HR" dirty="0"/>
              <a:t>Bitcoin i druge </a:t>
            </a:r>
            <a:r>
              <a:rPr lang="hr-HR" dirty="0" err="1"/>
              <a:t>kriptovalute</a:t>
            </a:r>
            <a:r>
              <a:rPr lang="hr-HR" dirty="0"/>
              <a:t>, uključujući i vlastiti </a:t>
            </a:r>
            <a:r>
              <a:rPr lang="hr-HR" dirty="0" err="1"/>
              <a:t>Dubrovnikcoin</a:t>
            </a:r>
            <a:r>
              <a:rPr lang="hr-HR" dirty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CCFB2-017D-4F39-8A13-639B534D6B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TOTALNI MARKETING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1643D0-9A33-43F9-9A69-7B8FE474059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VIP ulaznice su trodnevna i sedmodnevna kartica. </a:t>
            </a:r>
          </a:p>
          <a:p>
            <a:pPr lvl="0"/>
            <a:r>
              <a:rPr lang="hr-HR"/>
              <a:t>Omogućuju ulazak u svaku atrakciju bez čekanja, te prioritetno naručivanje.</a:t>
            </a:r>
          </a:p>
          <a:p>
            <a:pPr lvl="0"/>
            <a:r>
              <a:rPr lang="hr-HR"/>
              <a:t> Popuste na brojnim manifestacijama, trgovinama, uslugama . </a:t>
            </a: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D9B00-608C-44EE-BDED-ED68D5AA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MONOPOL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BAAE2F-6750-4752-9CBC-C8752AD4F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Vrijednost Dnevne </a:t>
            </a:r>
            <a:r>
              <a:rPr lang="hr-HR" dirty="0" err="1"/>
              <a:t>Ducard</a:t>
            </a:r>
            <a:r>
              <a:rPr lang="hr-HR" dirty="0"/>
              <a:t> treba biti najmanje tri puta veća nego što je cijena ulaznica za zidine ili najmanje 750 kuna. </a:t>
            </a:r>
          </a:p>
          <a:p>
            <a:r>
              <a:rPr lang="hr-HR" dirty="0"/>
              <a:t>Vrijednost trodnevne </a:t>
            </a:r>
            <a:r>
              <a:rPr lang="hr-HR" dirty="0" err="1"/>
              <a:t>Ducard</a:t>
            </a:r>
            <a:r>
              <a:rPr lang="hr-HR" dirty="0"/>
              <a:t> treba biti najmanje četiri puta veća  nego je cijena ulaznice za zidine ili 1000 kuna. </a:t>
            </a:r>
          </a:p>
          <a:p>
            <a:r>
              <a:rPr lang="hr-HR" dirty="0"/>
              <a:t>Vrijednost sedmodnevne kartice treba biti najmanje pet puta veća nego što je cijena ulaznice za zidine ili 1250 kuna. </a:t>
            </a:r>
          </a:p>
        </p:txBody>
      </p:sp>
    </p:spTree>
    <p:extLst>
      <p:ext uri="{BB962C8B-B14F-4D97-AF65-F5344CB8AC3E}">
        <p14:creationId xmlns:p14="http://schemas.microsoft.com/office/powerpoint/2010/main" val="1472072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F51C46-1D70-492A-B572-1FD04B1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ZRAČNA LUKA </a:t>
            </a:r>
            <a:br>
              <a:rPr lang="hr-HR" dirty="0"/>
            </a:br>
            <a:r>
              <a:rPr lang="hr-HR" dirty="0"/>
              <a:t>85 % svih dolazaka u Dubrovnik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5A1723-6F3B-461E-A817-C1E549D8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Promocija i prodaja u avionima i kompanijama koje lete prema Dubrovniku.</a:t>
            </a:r>
          </a:p>
          <a:p>
            <a:r>
              <a:rPr lang="hr-HR" dirty="0"/>
              <a:t>Prodaja i promocija  u Zračnoj luci Dubrovnik. </a:t>
            </a:r>
          </a:p>
          <a:p>
            <a:r>
              <a:rPr lang="hr-HR" dirty="0" err="1"/>
              <a:t>Dubrovnikcard</a:t>
            </a:r>
            <a:r>
              <a:rPr lang="hr-HR" dirty="0"/>
              <a:t> korner , kao dio posebnoga VIP </a:t>
            </a:r>
            <a:r>
              <a:rPr lang="hr-HR" dirty="0" err="1"/>
              <a:t>Loungea</a:t>
            </a:r>
            <a:r>
              <a:rPr lang="hr-HR" dirty="0"/>
              <a:t>  u dolasku i odlasku iz Zračne luke. </a:t>
            </a:r>
          </a:p>
          <a:p>
            <a:r>
              <a:rPr lang="hr-HR" dirty="0"/>
              <a:t>Posebni popusti u  Zračnoj luci za vlasnike </a:t>
            </a:r>
            <a:r>
              <a:rPr lang="hr-HR" dirty="0" err="1"/>
              <a:t>Ducarda</a:t>
            </a:r>
            <a:r>
              <a:rPr lang="hr-HR" dirty="0"/>
              <a:t>. </a:t>
            </a:r>
          </a:p>
          <a:p>
            <a:r>
              <a:rPr lang="hr-HR" dirty="0"/>
              <a:t>Polovica putnika kada napusti Zračnu luku trebaju imati kupljenu </a:t>
            </a:r>
            <a:r>
              <a:rPr lang="hr-HR" dirty="0" err="1"/>
              <a:t>Ducard</a:t>
            </a:r>
            <a:r>
              <a:rPr lang="hr-HR" dirty="0"/>
              <a:t>. Manje ili više,  </a:t>
            </a:r>
            <a:r>
              <a:rPr lang="hr-HR" dirty="0" err="1"/>
              <a:t>Maslać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891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E31EA6-52BE-4A25-B31B-73FB70F6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NOVE KARTICE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8D04C-4EF9-461C-9239-065B90D3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30 dnevna kartica. Cijena 90 eura ili 3 eura dnevno. </a:t>
            </a:r>
          </a:p>
          <a:p>
            <a:pPr lvl="1"/>
            <a:r>
              <a:rPr lang="hr-HR" dirty="0"/>
              <a:t>Namijenjena digitalnim nomadima, osobama koje ostaju duže, kao umirovljenici zimi. </a:t>
            </a:r>
          </a:p>
          <a:p>
            <a:r>
              <a:rPr lang="hr-HR" dirty="0"/>
              <a:t>VIP </a:t>
            </a:r>
            <a:r>
              <a:rPr lang="hr-HR" dirty="0" err="1"/>
              <a:t>Ducard</a:t>
            </a:r>
            <a:r>
              <a:rPr lang="hr-HR" dirty="0"/>
              <a:t> . Cijena 100 eura.</a:t>
            </a:r>
          </a:p>
          <a:p>
            <a:pPr lvl="1"/>
            <a:r>
              <a:rPr lang="hr-HR" dirty="0"/>
              <a:t>Omogućuje najbolje od Dubrovnika. Vlastiti </a:t>
            </a:r>
            <a:r>
              <a:rPr lang="hr-HR" dirty="0" err="1"/>
              <a:t>concierge</a:t>
            </a:r>
            <a:r>
              <a:rPr lang="hr-HR" dirty="0"/>
              <a:t> , atrakcije bez čekanja i gužvi, najbolja mjesta na kulturnim događanjima, rezervacije najboljih restorana, ……</a:t>
            </a:r>
          </a:p>
          <a:p>
            <a:r>
              <a:rPr lang="hr-HR" dirty="0" err="1"/>
              <a:t>Medical</a:t>
            </a:r>
            <a:r>
              <a:rPr lang="hr-HR" dirty="0"/>
              <a:t>  </a:t>
            </a:r>
            <a:r>
              <a:rPr lang="hr-HR" dirty="0" err="1"/>
              <a:t>Ducard</a:t>
            </a:r>
            <a:endParaRPr lang="hr-HR" dirty="0"/>
          </a:p>
          <a:p>
            <a:pPr lvl="1"/>
            <a:r>
              <a:rPr lang="hr-HR" dirty="0"/>
              <a:t>Zdravstveni turizma ima ogromni potencijala za razvoj grada, pomoć bolnici, te razvoj postojećih i novih privatnih poliklinika. Sa ovom karticom Dubrovnik se </a:t>
            </a:r>
            <a:r>
              <a:rPr lang="hr-HR" dirty="0" err="1"/>
              <a:t>brndira</a:t>
            </a:r>
            <a:r>
              <a:rPr lang="hr-HR" dirty="0"/>
              <a:t> kao vodeća destinacija zdravstvenoga turizma u RH i regiji.</a:t>
            </a:r>
          </a:p>
        </p:txBody>
      </p:sp>
    </p:spTree>
    <p:extLst>
      <p:ext uri="{BB962C8B-B14F-4D97-AF65-F5344CB8AC3E}">
        <p14:creationId xmlns:p14="http://schemas.microsoft.com/office/powerpoint/2010/main" val="66258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6C3A0-2DB2-455B-9A81-7084D70F79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CIJENE 2022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2B525-B59A-4312-AB27-459EEF63D87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250 kuna jednodnevna kartica </a:t>
            </a:r>
          </a:p>
          <a:p>
            <a:pPr lvl="0"/>
            <a:r>
              <a:rPr lang="hr-HR"/>
              <a:t>300 kuna trodnevna krtica</a:t>
            </a:r>
          </a:p>
          <a:p>
            <a:pPr lvl="0"/>
            <a:r>
              <a:rPr lang="hr-HR"/>
              <a:t>350 kuna sedmodnevna kartica</a:t>
            </a:r>
          </a:p>
          <a:p>
            <a:pPr lvl="0"/>
            <a:r>
              <a:rPr lang="hr-HR"/>
              <a:t>275 kuna prosječna prodajna cijena , ako se proda 60:30:10 % jednodnevne, trodnevne i sedmodnevne kartice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55B65-893D-4B12-A5C4-C0D824C170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CIJENE 2023 ……..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E16F1C-0FE7-4F0B-85D3-4473533D0D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40 eura Dnevna </a:t>
            </a:r>
            <a:r>
              <a:rPr lang="hr-HR" dirty="0" err="1"/>
              <a:t>Ducard</a:t>
            </a:r>
            <a:r>
              <a:rPr lang="hr-HR" dirty="0"/>
              <a:t> sa sadašnjih 33 eura </a:t>
            </a:r>
          </a:p>
          <a:p>
            <a:pPr lvl="0"/>
            <a:r>
              <a:rPr lang="hr-HR" dirty="0"/>
              <a:t>50 eura trodnevna </a:t>
            </a:r>
            <a:r>
              <a:rPr lang="hr-HR" dirty="0" err="1"/>
              <a:t>Ducard</a:t>
            </a:r>
            <a:r>
              <a:rPr lang="hr-HR" dirty="0"/>
              <a:t> sa sadašnjih 40 eura </a:t>
            </a:r>
          </a:p>
          <a:p>
            <a:pPr lvl="0"/>
            <a:r>
              <a:rPr lang="hr-HR" dirty="0"/>
              <a:t>60 eura sedmodnevna </a:t>
            </a:r>
            <a:r>
              <a:rPr lang="hr-HR" dirty="0" err="1"/>
              <a:t>Ducard</a:t>
            </a:r>
            <a:r>
              <a:rPr lang="hr-HR" dirty="0"/>
              <a:t> sa sadašnjih 47 eura</a:t>
            </a:r>
          </a:p>
          <a:p>
            <a:pPr lvl="0"/>
            <a:r>
              <a:rPr lang="hr-HR" dirty="0"/>
              <a:t>Prosječna cijena </a:t>
            </a:r>
            <a:r>
              <a:rPr lang="hr-HR" dirty="0" err="1"/>
              <a:t>Ducarda</a:t>
            </a:r>
            <a:r>
              <a:rPr lang="hr-HR" dirty="0"/>
              <a:t> iznosi 45 eura, ako se proda 60 : 30 : 10 % , jednodnevne, trodnevne, sedmodnevne kartice.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4C7A21-7479-4F19-B5D3-3385136A2E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CILJEVI – 2019. BAZIČNA GODINA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65D168-572B-4495-9F19-04F2441FEB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1.25 milijuna prodanih ulaznica za zidine </a:t>
            </a:r>
          </a:p>
          <a:p>
            <a:pPr lvl="0"/>
            <a:r>
              <a:rPr lang="hr-HR"/>
              <a:t>Sto dvadeset pet tisuća prodanih Ducarda </a:t>
            </a:r>
          </a:p>
          <a:p>
            <a:pPr lvl="0"/>
            <a:r>
              <a:rPr lang="hr-HR"/>
              <a:t>Sto pedeset tisuća ulaznica za muzeje </a:t>
            </a:r>
          </a:p>
          <a:p>
            <a:pPr lvl="0"/>
            <a:r>
              <a:rPr lang="hr-HR"/>
              <a:t>Ukupno 1.5 milijuna prodanih ulaznica u povijesnoj jezgri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4C7A21-7479-4F19-B5D3-3385136A2E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CILJEVI – 2019. BAZIČNA GODINA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65D168-572B-4495-9F19-04F2441FEB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1.5 milijuna smještajnih gostiju u Dubrovniku koji su ostvarili 4.7 milijuna noćenja. </a:t>
            </a:r>
          </a:p>
          <a:p>
            <a:pPr lvl="0"/>
            <a:r>
              <a:rPr lang="hr-HR" dirty="0"/>
              <a:t>380 tisuća dolazaka u susjedne općine , koji su ostvarili 1.6 milijuna noćenja. </a:t>
            </a:r>
          </a:p>
          <a:p>
            <a:pPr lvl="0"/>
            <a:r>
              <a:rPr lang="hr-HR" dirty="0"/>
              <a:t>1 milijun dnevnih posjetitelja, </a:t>
            </a:r>
            <a:r>
              <a:rPr lang="hr-HR" dirty="0" err="1"/>
              <a:t>kruzerski</a:t>
            </a:r>
            <a:r>
              <a:rPr lang="hr-HR" dirty="0"/>
              <a:t> i ostali posjetitelji. </a:t>
            </a:r>
          </a:p>
          <a:p>
            <a:pPr lvl="0"/>
            <a:r>
              <a:rPr lang="hr-HR" dirty="0"/>
              <a:t>Ukupno 3 milijuna potencijalnih kupaca </a:t>
            </a:r>
            <a:r>
              <a:rPr lang="hr-HR" dirty="0" err="1"/>
              <a:t>Ducarda</a:t>
            </a:r>
            <a:r>
              <a:rPr lang="hr-HR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41751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173FA-3078-40FF-BEE0-3B9962C532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CILJEVI 2022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61E36F-DD73-4880-B864-C79E28E1BFD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1 milijun Ducarda i ulaznica za zidine ili 70 % od bazične 2019. godine. </a:t>
            </a:r>
          </a:p>
          <a:p>
            <a:pPr lvl="0"/>
            <a:r>
              <a:rPr lang="hr-HR"/>
              <a:t>70 % Ducarda i 30 % ulaznica za zidine.  </a:t>
            </a:r>
          </a:p>
          <a:p>
            <a:pPr lvl="0"/>
            <a:r>
              <a:rPr lang="hr-HR"/>
              <a:t>700 000 x 275 kuna ili 192.5 milijuna kuna, od čega DPDSu ide 75 kuna po svakoj prodanoj ulaznici ili 52.5 milijuna kuna.  </a:t>
            </a:r>
          </a:p>
          <a:p>
            <a:pPr lvl="0"/>
            <a:r>
              <a:rPr lang="hr-HR"/>
              <a:t>300 000 x 120 kuna ili 36 milijuna kuna.</a:t>
            </a:r>
          </a:p>
          <a:p>
            <a:pPr lvl="0"/>
            <a:r>
              <a:rPr lang="hr-HR"/>
              <a:t>250 milijuna kuna ukupnih prihoda.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2B386-2A27-4614-A599-3C99B37064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CILJEVI 2023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0F7FFA-605D-4DCC-91C8-17112879C62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Dosegnuti 90 % broja prodanih ulaznica za zidine i Ducard kao bazične 2019. godine </a:t>
            </a:r>
          </a:p>
          <a:p>
            <a:pPr lvl="0"/>
            <a:r>
              <a:rPr lang="hr-HR"/>
              <a:t>1.2 milijuna Ducarda , dok se ulaznica za zidine ne nalazi više u prodaji. </a:t>
            </a:r>
          </a:p>
          <a:p>
            <a:pPr lvl="0"/>
            <a:r>
              <a:rPr lang="hr-HR"/>
              <a:t>Prosječna prodajna cijena je 45 eura , po novome Cjeniku od 40, 50 i 60 eura za tri vrste kartica. </a:t>
            </a:r>
          </a:p>
          <a:p>
            <a:pPr lvl="0"/>
            <a:r>
              <a:rPr lang="hr-HR"/>
              <a:t>54 milijuna eura ukupni prihod ili 400 milijuna kuna.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FA7F9-648B-4960-A758-B435728AE8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CILJEVI 2024 i DALJE</a:t>
            </a:r>
            <a:br>
              <a:rPr lang="hr-HR" sz="4000"/>
            </a:br>
            <a:r>
              <a:rPr lang="hr-HR" sz="4000"/>
              <a:t> MINIMUM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4149BB-14C2-4421-9950-BD65366CF5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50 % dnevnih posjetitelja, </a:t>
            </a:r>
            <a:r>
              <a:rPr lang="hr-HR" sz="2200" dirty="0" err="1"/>
              <a:t>kruzerskih</a:t>
            </a:r>
            <a:r>
              <a:rPr lang="hr-HR" sz="2200" dirty="0"/>
              <a:t> i autobusnih gostiju ,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60 % smještajnih gostiju na području Dubrovnika, 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30 % smještajnih gostiju iz Konavala, Župe dubrovačke i Dubrovačkoga primorja. 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Po podacima iz 2019. godine , bilo je milijun dnevnih posjetitelja, 1.5 milijuna   smještajnih gostiju Dubrovnika, 400 tisuća smještajnih gostiju iz susjednih općina.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Ukupno 1.5 milijuna </a:t>
            </a:r>
            <a:r>
              <a:rPr lang="hr-HR" sz="2200" dirty="0" err="1"/>
              <a:t>Ducarda</a:t>
            </a:r>
            <a:r>
              <a:rPr lang="hr-HR" sz="2200" dirty="0"/>
              <a:t> , koliko je prodano Ulaznica za zidine,  </a:t>
            </a:r>
            <a:r>
              <a:rPr lang="hr-HR" sz="2200" dirty="0" err="1"/>
              <a:t>Ducard</a:t>
            </a:r>
            <a:r>
              <a:rPr lang="hr-HR" sz="2200" dirty="0"/>
              <a:t> te muzeje iste godine. 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200" dirty="0"/>
              <a:t>Ukupni promet – 67.5 milijuna eura ili 475 milijuna kuna.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7747B-D10F-451A-B390-46C7C22D0C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CILJEVI  2024. i  DALJE</a:t>
            </a:r>
            <a:br>
              <a:rPr lang="hr-HR" sz="4000"/>
            </a:br>
            <a:r>
              <a:rPr lang="hr-HR" sz="4000"/>
              <a:t>OPTIMUM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71156F-CD93-4680-8648-2A5F3011D68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60 % svih posjetitelja Dubrovnika i susjednih općina kupuje </a:t>
            </a:r>
            <a:r>
              <a:rPr lang="hr-HR" dirty="0" err="1"/>
              <a:t>Ducard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Na bazi podataka iz 2019. godine brojka iznosi 1.8 milijuna </a:t>
            </a:r>
            <a:r>
              <a:rPr lang="hr-HR" dirty="0" err="1"/>
              <a:t>Ducard</a:t>
            </a:r>
            <a:r>
              <a:rPr lang="hr-HR" dirty="0"/>
              <a:t>, bez  povećanja broja turista, u ovom modelu. </a:t>
            </a:r>
          </a:p>
          <a:p>
            <a:pPr lvl="0"/>
            <a:r>
              <a:rPr lang="hr-HR" dirty="0"/>
              <a:t>Kada se proda optimalni broj kartica prosječna cijena raste sa 45 na 50 eura, uz iste pojedinačne cijene ali se mijenja omjer u korist većega broja prodaje trodnevne i sedmodnevne kartice. </a:t>
            </a:r>
          </a:p>
          <a:p>
            <a:pPr lvl="0"/>
            <a:r>
              <a:rPr lang="hr-HR" dirty="0"/>
              <a:t>Ukupni promet 90 milijuna eura ili 675 milijuna kuna.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443CEF-550F-463F-89DD-7109E8DF4C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/>
              <a:t>SADRŽAJI – POSTOJEĆI </a:t>
            </a:r>
            <a:br>
              <a:rPr lang="hr-HR" dirty="0"/>
            </a:br>
            <a:r>
              <a:rPr lang="hr-HR" dirty="0"/>
              <a:t>500 kuna vrijednosti – 2000 kapacitet osoba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4D764F-D2B7-42E0-A414-3686D6B5DFB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ZIDINE – 250 kuna ulaznica, kapacitet 1500 osoba.</a:t>
            </a:r>
          </a:p>
          <a:p>
            <a:pPr lvl="0"/>
            <a:r>
              <a:rPr lang="hr-HR" dirty="0"/>
              <a:t>MUZEJI – 130 kuna ulaznica , kapacitet 400 osoba. Cijenu potrebno uskladiti sa cijenom </a:t>
            </a:r>
            <a:r>
              <a:rPr lang="hr-HR" dirty="0" err="1"/>
              <a:t>Lokruma</a:t>
            </a:r>
            <a:r>
              <a:rPr lang="hr-HR" dirty="0"/>
              <a:t>, Žičare i zidina. </a:t>
            </a:r>
          </a:p>
          <a:p>
            <a:pPr lvl="0"/>
            <a:r>
              <a:rPr lang="hr-HR" dirty="0"/>
              <a:t>MUZEJ DOMOVINSKOGA RATA – 30 kuna, kapacitet 100 osoba. </a:t>
            </a:r>
          </a:p>
          <a:p>
            <a:pPr lvl="0"/>
            <a:r>
              <a:rPr lang="hr-HR" dirty="0"/>
              <a:t>FRANJEVCI – 40 kuna ulaznica, kapacitet 100 osoba.  </a:t>
            </a:r>
          </a:p>
          <a:p>
            <a:pPr lvl="0"/>
            <a:r>
              <a:rPr lang="hr-HR" dirty="0"/>
              <a:t>KONAVLE  - nije uključeno u Dnevnu karticu, vrijednost 120 kuna, kapacitet 400 osoba. </a:t>
            </a:r>
          </a:p>
          <a:p>
            <a:pPr lvl="0"/>
            <a:r>
              <a:rPr lang="hr-HR" dirty="0"/>
              <a:t>JAVNI PRIJEVOZ  - 30 kuna dnevna kartica. </a:t>
            </a:r>
          </a:p>
          <a:p>
            <a:pPr lvl="0"/>
            <a:r>
              <a:rPr lang="hr-HR" dirty="0"/>
              <a:t>POPUSTI NA 100 LOKACIJA – 50 kuna prosječno uštede. </a:t>
            </a:r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ECA3F-B543-4B6E-BA99-F8DCC040E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CILJEVI 2024. i DALJE </a:t>
            </a:r>
            <a:br>
              <a:rPr lang="hr-HR" sz="4000"/>
            </a:br>
            <a:r>
              <a:rPr lang="hr-HR" sz="4000"/>
              <a:t>MAKSIMUM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34A104-84D0-4554-8C0A-AB72DE2CA9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70 % posjetitelja Dubrovnika, te smještajnih gostiju kupuje Ducard</a:t>
            </a:r>
          </a:p>
          <a:p>
            <a:pPr lvl="0"/>
            <a:r>
              <a:rPr lang="hr-HR"/>
              <a:t>Na bazi podatka iz 2019. godine , brojka iznosi 2.1 milijun prodanih Ducard, bez povećanja broja smještajnih gostiju  i dnevnih posjetitelja. </a:t>
            </a:r>
          </a:p>
          <a:p>
            <a:pPr lvl="0"/>
            <a:r>
              <a:rPr lang="hr-HR"/>
              <a:t>Kada se postigne maksimalni obuhvat prodaje od 70 % , prosječna cijena Ducarda ostaje 50  eura. </a:t>
            </a:r>
          </a:p>
          <a:p>
            <a:pPr lvl="0"/>
            <a:r>
              <a:rPr lang="hr-HR"/>
              <a:t>Ukupni promet 110  milijuna eura ili 825  milijuna kuna. </a:t>
            </a: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FFDBF6-62E2-4D40-B9AD-6EB005E7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PRORAČUN GRADA vs DUCARD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3BC70D-10D2-49EF-9A8E-741793F8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Proračun grada u naredne tri godine iznosi od 558, 588, te 592 milijuna  kuna. </a:t>
            </a:r>
          </a:p>
          <a:p>
            <a:r>
              <a:rPr lang="hr-HR" dirty="0"/>
              <a:t>Prihodi od </a:t>
            </a:r>
            <a:r>
              <a:rPr lang="hr-HR" dirty="0" err="1"/>
              <a:t>Ducarda</a:t>
            </a:r>
            <a:r>
              <a:rPr lang="hr-HR" dirty="0"/>
              <a:t> i zidina  planirani su na iznose 100, 120, 140 milijuna  kuna, 20022., 20023. i 2024. godine. </a:t>
            </a:r>
          </a:p>
          <a:p>
            <a:r>
              <a:rPr lang="hr-HR" dirty="0"/>
              <a:t>Donacije su planirane u  iznosu  140, 125, 110  milijuna kuna kroz naredne tri godine. </a:t>
            </a:r>
          </a:p>
          <a:p>
            <a:r>
              <a:rPr lang="hr-HR" dirty="0"/>
              <a:t>Izvorni proračun grada Dubrovnika bez donacije i zarade od </a:t>
            </a:r>
            <a:r>
              <a:rPr lang="hr-HR" dirty="0" err="1"/>
              <a:t>Ducarda</a:t>
            </a:r>
            <a:r>
              <a:rPr lang="hr-HR" dirty="0"/>
              <a:t> i zidina iznosi oko 320 </a:t>
            </a:r>
            <a:r>
              <a:rPr lang="hr-HR" dirty="0" err="1"/>
              <a:t>mil</a:t>
            </a:r>
            <a:r>
              <a:rPr lang="hr-HR" dirty="0"/>
              <a:t> kuna 2022. godine, 350 milijuna kuna 2023. i 2024. godine.  </a:t>
            </a:r>
          </a:p>
          <a:p>
            <a:r>
              <a:rPr lang="hr-HR" dirty="0" err="1"/>
              <a:t>Ducard</a:t>
            </a:r>
            <a:r>
              <a:rPr lang="hr-HR" dirty="0"/>
              <a:t> ima potencijal od 400 milijuna kuna već naredne 2023. godine, što je više nego svi prihodi grada Dubrovnika bez donacija.  </a:t>
            </a:r>
          </a:p>
        </p:txBody>
      </p:sp>
    </p:spTree>
    <p:extLst>
      <p:ext uri="{BB962C8B-B14F-4D97-AF65-F5344CB8AC3E}">
        <p14:creationId xmlns:p14="http://schemas.microsoft.com/office/powerpoint/2010/main" val="1149221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BF380-D771-4A77-B9A8-81D4E05F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DUCARD vs PRIHODI OD IMOVINE HRAVSTSKIH GRADOVA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80F1D1-8637-4F71-9E6B-F9168095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Grad Zagreb ima prihod od imovine 430 milijuna kuna, Rijeka 101 milijun , Split 67.6 milijuna , Osijek 23.5 milijuna, Zadar 36.7 milijun, Varaždin 30.3, Pula 29.4, Šibenik 11.2  milijuna kuna. </a:t>
            </a:r>
          </a:p>
          <a:p>
            <a:r>
              <a:rPr lang="hr-HR" dirty="0"/>
              <a:t>Svi gradovi sjedišta županija osim Zagreba  imaju prihod od imovine 374.6 milijuna kuna po podacima Ministarstva financija za 2019. godinu. </a:t>
            </a:r>
          </a:p>
          <a:p>
            <a:r>
              <a:rPr lang="hr-HR" dirty="0" err="1"/>
              <a:t>Ducard</a:t>
            </a:r>
            <a:r>
              <a:rPr lang="hr-HR" dirty="0"/>
              <a:t> ima potencijal u minimalnom scenariju, od 400 milijuna kuna godišnje, već naredne godine što je podjednako prihodu od imovine grada Zagreba, te veći od  svih  ostalih  gradova sjedišta županija  zajedno. </a:t>
            </a:r>
          </a:p>
          <a:p>
            <a:r>
              <a:rPr lang="hr-HR" dirty="0"/>
              <a:t>U svome maksimalnome scenariju sama </a:t>
            </a:r>
            <a:r>
              <a:rPr lang="hr-HR" dirty="0" err="1"/>
              <a:t>Ducard</a:t>
            </a:r>
            <a:r>
              <a:rPr lang="hr-HR" dirty="0"/>
              <a:t> zarađuje,  825 milijuna kuna,  koliki je ukupni prihod od imovine svih hrvatskih gradova sjedišta županija, uključujući grad Zagreb. </a:t>
            </a:r>
          </a:p>
        </p:txBody>
      </p:sp>
    </p:spTree>
    <p:extLst>
      <p:ext uri="{BB962C8B-B14F-4D97-AF65-F5344CB8AC3E}">
        <p14:creationId xmlns:p14="http://schemas.microsoft.com/office/powerpoint/2010/main" val="2702715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38D8B-CDD3-487B-8F39-C6D18CEF53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7CC87F-5B06-49BB-9D23-E5DF85EB1C3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hr-HR" sz="2200" dirty="0"/>
              <a:t>Razvoj </a:t>
            </a:r>
            <a:r>
              <a:rPr lang="hr-HR" sz="2200" dirty="0" err="1"/>
              <a:t>Ducarda</a:t>
            </a:r>
            <a:r>
              <a:rPr lang="hr-HR" sz="2200" dirty="0"/>
              <a:t> je uvođenje nove Kvalitetne ponude u destinaciju Dubrovnik.  </a:t>
            </a:r>
          </a:p>
          <a:p>
            <a:pPr lvl="0">
              <a:lnSpc>
                <a:spcPct val="90000"/>
              </a:lnSpc>
            </a:pPr>
            <a:r>
              <a:rPr lang="hr-HR" sz="2200" dirty="0"/>
              <a:t>Počiva na razvoju novih sadržaja, te zadovoljstvu gostiju, koji će u najvećem broju biti spremni kupiti </a:t>
            </a:r>
            <a:r>
              <a:rPr lang="hr-HR" sz="2200" dirty="0" err="1"/>
              <a:t>Ducard</a:t>
            </a:r>
            <a:r>
              <a:rPr lang="hr-HR" sz="2200" dirty="0"/>
              <a:t> po primjerenoj cijeni.  </a:t>
            </a:r>
          </a:p>
          <a:p>
            <a:pPr lvl="0">
              <a:lnSpc>
                <a:spcPct val="90000"/>
              </a:lnSpc>
            </a:pPr>
            <a:r>
              <a:rPr lang="hr-HR" sz="2200" dirty="0"/>
              <a:t>Razvoj </a:t>
            </a:r>
            <a:r>
              <a:rPr lang="hr-HR" sz="2200" dirty="0" err="1"/>
              <a:t>Ducarda</a:t>
            </a:r>
            <a:r>
              <a:rPr lang="hr-HR" sz="2200" dirty="0"/>
              <a:t> ne planira se na povećanju broja gostiju u Dubrovnik, kako dnevnih gostiju tako i smještajnih. </a:t>
            </a:r>
          </a:p>
          <a:p>
            <a:pPr lvl="0">
              <a:lnSpc>
                <a:spcPct val="90000"/>
              </a:lnSpc>
            </a:pPr>
            <a:r>
              <a:rPr lang="hr-HR" sz="2200" dirty="0"/>
              <a:t>Cijena </a:t>
            </a:r>
            <a:r>
              <a:rPr lang="hr-HR" sz="2200" dirty="0" err="1"/>
              <a:t>Ducarda</a:t>
            </a:r>
            <a:r>
              <a:rPr lang="hr-HR" sz="2200" dirty="0"/>
              <a:t> ostaje ista nakon što se 2023. godine cijena odredi u eurima.</a:t>
            </a:r>
          </a:p>
          <a:p>
            <a:pPr lvl="0">
              <a:lnSpc>
                <a:spcPct val="90000"/>
              </a:lnSpc>
            </a:pPr>
            <a:r>
              <a:rPr lang="hr-HR" sz="2200" dirty="0"/>
              <a:t>Prihod raste sa 250 milijuna kuna tekuće 2022. godine na 825 milijuna kuna za par godina.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81BCB-2995-471C-B5BC-3790225E22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 dirty="0"/>
              <a:t>NOVI SADRŽAJI ZAVRŠENI</a:t>
            </a:r>
            <a:br>
              <a:rPr lang="hr-HR" sz="4000" dirty="0"/>
            </a:br>
            <a:r>
              <a:rPr lang="hr-HR" sz="4000" dirty="0"/>
              <a:t>GRADSKI PROSTORI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C4093A-5E6D-43FE-819B-E707C68EBF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endParaRPr lang="hr-HR" sz="1700" dirty="0"/>
          </a:p>
          <a:p>
            <a:pPr lvl="0">
              <a:lnSpc>
                <a:spcPct val="80000"/>
              </a:lnSpc>
            </a:pPr>
            <a:r>
              <a:rPr lang="hr-HR" sz="1700" dirty="0"/>
              <a:t>MUZEJ FILMA U LUŽI sa središnjim gradskim informativnim centrom na ulazu u </a:t>
            </a:r>
            <a:r>
              <a:rPr lang="hr-HR" sz="1700" dirty="0" err="1"/>
              <a:t>Lužu</a:t>
            </a:r>
            <a:r>
              <a:rPr lang="hr-HR" sz="1700" dirty="0"/>
              <a:t> gdje se nalazio Kraš. Muzej ujedno služi i kao Agencija za organiziranje snimanja serija i filmova u Dubrovniku. </a:t>
            </a:r>
          </a:p>
          <a:p>
            <a:pPr lvl="1">
              <a:lnSpc>
                <a:spcPct val="80000"/>
              </a:lnSpc>
            </a:pPr>
            <a:r>
              <a:rPr lang="hr-HR" sz="1400" dirty="0"/>
              <a:t>Ulaznica 75 kuna ili 10 eura , a besplatno uz </a:t>
            </a:r>
            <a:r>
              <a:rPr lang="hr-HR" sz="1400" dirty="0" err="1"/>
              <a:t>Ducard</a:t>
            </a:r>
            <a:r>
              <a:rPr lang="hr-HR" sz="1400" dirty="0"/>
              <a:t>. Kapacitet Muzeja 100 osoba.</a:t>
            </a:r>
          </a:p>
          <a:p>
            <a:pPr lvl="0">
              <a:lnSpc>
                <a:spcPct val="80000"/>
              </a:lnSpc>
            </a:pPr>
            <a:r>
              <a:rPr lang="hr-HR" sz="1700" dirty="0"/>
              <a:t>VELIKA IZLOŽBA - LAZARETI. Svake godine gostovanje jednoga poznatoga Svjetskoga muzeja u razdoblju od 1. svibnja do 31. listopada. Iskoristiti gradove prijatelje za organizaciju izložbi. Louvre - Paris, </a:t>
            </a:r>
            <a:r>
              <a:rPr lang="hr-HR" sz="1700" dirty="0" err="1"/>
              <a:t>Sanya</a:t>
            </a:r>
            <a:r>
              <a:rPr lang="hr-HR" sz="1700" dirty="0"/>
              <a:t> - </a:t>
            </a:r>
            <a:r>
              <a:rPr lang="hr-HR" sz="1700" dirty="0" err="1"/>
              <a:t>Terracotta</a:t>
            </a:r>
            <a:r>
              <a:rPr lang="hr-HR" sz="1700" dirty="0"/>
              <a:t> </a:t>
            </a:r>
            <a:r>
              <a:rPr lang="hr-HR" sz="1700" dirty="0" err="1"/>
              <a:t>horses</a:t>
            </a:r>
            <a:r>
              <a:rPr lang="hr-HR" sz="1700" dirty="0"/>
              <a:t> </a:t>
            </a:r>
            <a:r>
              <a:rPr lang="hr-HR" sz="1700" dirty="0" err="1"/>
              <a:t>and</a:t>
            </a:r>
            <a:r>
              <a:rPr lang="hr-HR" sz="1700" dirty="0"/>
              <a:t> </a:t>
            </a:r>
            <a:r>
              <a:rPr lang="hr-HR" sz="1700" dirty="0" err="1"/>
              <a:t>warriors</a:t>
            </a:r>
            <a:r>
              <a:rPr lang="hr-HR" sz="1700" dirty="0"/>
              <a:t>, Venecija- Pinault zbirka moderne umjetnosti, </a:t>
            </a:r>
          </a:p>
          <a:p>
            <a:pPr lvl="1">
              <a:lnSpc>
                <a:spcPct val="80000"/>
              </a:lnSpc>
            </a:pPr>
            <a:r>
              <a:rPr lang="hr-HR" sz="1400" dirty="0"/>
              <a:t>Ulaznica 100 kuna ili 14 eura,  besplatna uz </a:t>
            </a:r>
            <a:r>
              <a:rPr lang="hr-HR" sz="1400" dirty="0" err="1"/>
              <a:t>Ducard</a:t>
            </a:r>
            <a:r>
              <a:rPr lang="hr-HR" sz="1400" dirty="0"/>
              <a:t>. Kapacitet muzeja 150 osoba. </a:t>
            </a:r>
          </a:p>
          <a:p>
            <a:pPr lvl="0">
              <a:lnSpc>
                <a:spcPct val="80000"/>
              </a:lnSpc>
            </a:pPr>
            <a:r>
              <a:rPr lang="hr-HR" sz="1700" dirty="0"/>
              <a:t>REVELIN TERASA – INSTAGRAM VIDIKOVAC. Sastavni dio </a:t>
            </a:r>
            <a:r>
              <a:rPr lang="hr-HR" sz="1700" dirty="0" err="1"/>
              <a:t>Ducarda</a:t>
            </a:r>
            <a:r>
              <a:rPr lang="hr-HR" sz="1700" dirty="0"/>
              <a:t>. Kapacitet 150 osoba.  </a:t>
            </a:r>
          </a:p>
          <a:p>
            <a:pPr lvl="0">
              <a:lnSpc>
                <a:spcPct val="80000"/>
              </a:lnSpc>
            </a:pPr>
            <a:endParaRPr lang="hr-HR" sz="1700" dirty="0"/>
          </a:p>
          <a:p>
            <a:pPr lvl="0">
              <a:lnSpc>
                <a:spcPct val="80000"/>
              </a:lnSpc>
            </a:pPr>
            <a:endParaRPr lang="hr-HR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5C398-06F2-4F4F-85F9-E3E23F6152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NOVI SADRŽAJI ZAVRŠENI </a:t>
            </a:r>
            <a:br>
              <a:rPr lang="hr-HR" sz="4000"/>
            </a:br>
            <a:r>
              <a:rPr lang="hr-HR" sz="4000"/>
              <a:t>FINANCIRANI NOVCEM OD ZIDINA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3FB453-A8AB-4473-B9F3-29D951CD2E2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Muzej  Biskupske palače i Riznica Katedrale </a:t>
            </a:r>
          </a:p>
          <a:p>
            <a:pPr lvl="1"/>
            <a:r>
              <a:rPr lang="hr-HR" dirty="0"/>
              <a:t>Financiran sredstvima grada najvećim  dijelom. Otvoren za javnost, cijena ulaznice 75 kuna ili 10 eura. Kapacitet 100 osoba. </a:t>
            </a:r>
          </a:p>
          <a:p>
            <a:pPr lvl="0"/>
            <a:r>
              <a:rPr lang="hr-HR" dirty="0"/>
              <a:t>Knežev dvor Konavle. </a:t>
            </a:r>
          </a:p>
          <a:p>
            <a:pPr lvl="1"/>
            <a:r>
              <a:rPr lang="hr-HR" dirty="0"/>
              <a:t>Financiran sredstvima od zidina u cijelosti. Otvoren za javnost. Kapacitet 100  osoba. </a:t>
            </a:r>
          </a:p>
          <a:p>
            <a:pPr lvl="0"/>
            <a:r>
              <a:rPr lang="hr-HR" dirty="0"/>
              <a:t>Knežev dvor Slano .</a:t>
            </a:r>
          </a:p>
          <a:p>
            <a:pPr lvl="1"/>
            <a:r>
              <a:rPr lang="hr-HR" dirty="0"/>
              <a:t>Financiran sredstvima od zidina u cijelosti. Otvoren za javnost. Kapacitet 100 osoba. </a:t>
            </a:r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02DA4-3C76-4C9D-8A86-61DDAB04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NOVI SADRŽAJI ZAVRŠENI </a:t>
            </a:r>
            <a:br>
              <a:rPr lang="hr-HR" dirty="0"/>
            </a:br>
            <a:r>
              <a:rPr lang="hr-HR" dirty="0"/>
              <a:t>250 kuna vrijednosti – 500 osoba kapacitet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1DE8A5-4513-4BC7-957E-E21902CD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Četiri super atraktivne lokacije u </a:t>
            </a:r>
            <a:r>
              <a:rPr lang="hr-HR" dirty="0" err="1"/>
              <a:t>Luži</a:t>
            </a:r>
            <a:r>
              <a:rPr lang="hr-HR" dirty="0"/>
              <a:t>, Katedrali, Revelinu i Lazaretima  donose nove ponude bez ulaganja. </a:t>
            </a:r>
          </a:p>
          <a:p>
            <a:r>
              <a:rPr lang="hr-HR" dirty="0"/>
              <a:t>Dodatni kapacitet od 500 osoba u povijesnoj jezgri i Lazaretima omogućava distribuciju posjetitelja čime se smanjuje gužva, a povećava zadovoljstvo posjetom. </a:t>
            </a:r>
          </a:p>
          <a:p>
            <a:r>
              <a:rPr lang="hr-HR" dirty="0"/>
              <a:t>250 kuna je cijena pojedinačnih ulaznica, čime samo dnevna  Dubrovačka kartica vrijedi 750 kuna ili tri puta više nego sama ulaznica za zidine. </a:t>
            </a:r>
          </a:p>
        </p:txBody>
      </p:sp>
    </p:spTree>
    <p:extLst>
      <p:ext uri="{BB962C8B-B14F-4D97-AF65-F5344CB8AC3E}">
        <p14:creationId xmlns:p14="http://schemas.microsoft.com/office/powerpoint/2010/main" val="121600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735EF-CB84-4A6B-96DD-286B366F80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/>
              <a:t>NOVI SADRŽAJI </a:t>
            </a:r>
            <a:br>
              <a:rPr lang="hr-HR" sz="4000"/>
            </a:br>
            <a:r>
              <a:rPr lang="hr-HR" sz="4000"/>
              <a:t>ZIDINE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77FCF9-B30F-4480-802C-C1315B75C79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Večernji obilazak zidina , sjevernom osvijetljenom stranom. </a:t>
            </a:r>
          </a:p>
          <a:p>
            <a:pPr lvl="1"/>
            <a:r>
              <a:rPr lang="hr-HR" dirty="0"/>
              <a:t>Namijenjeni smještajnim gostima , kupcima trodnevne i sedmodnevne kartice. Nova turistička atrakcija. Kapacitet 300 osoba. </a:t>
            </a:r>
          </a:p>
          <a:p>
            <a:pPr lvl="0"/>
            <a:r>
              <a:rPr lang="hr-HR" dirty="0"/>
              <a:t>Muzejske izložbe unutar tvrđava zidina, </a:t>
            </a:r>
            <a:r>
              <a:rPr lang="hr-HR" dirty="0" err="1"/>
              <a:t>Bokar</a:t>
            </a:r>
            <a:r>
              <a:rPr lang="hr-HR" dirty="0"/>
              <a:t>, </a:t>
            </a:r>
            <a:r>
              <a:rPr lang="hr-HR" dirty="0" err="1"/>
              <a:t>Minčeta</a:t>
            </a:r>
            <a:r>
              <a:rPr lang="hr-HR" dirty="0"/>
              <a:t>, …</a:t>
            </a:r>
          </a:p>
          <a:p>
            <a:pPr lvl="1"/>
            <a:r>
              <a:rPr lang="hr-HR" dirty="0"/>
              <a:t>Nove atrakcije. Kapacitet u okviru postojećega zidina. </a:t>
            </a:r>
          </a:p>
          <a:p>
            <a:pPr lvl="0"/>
            <a:r>
              <a:rPr lang="hr-HR" dirty="0"/>
              <a:t>Lovrijenac – </a:t>
            </a:r>
            <a:r>
              <a:rPr lang="hr-HR" dirty="0" err="1"/>
              <a:t>Midsummer</a:t>
            </a:r>
            <a:r>
              <a:rPr lang="hr-HR" dirty="0"/>
              <a:t> festival tijekom ljeta sa izložbom: William Shakespeare na Dubrovačkim ljetnim igrama . </a:t>
            </a:r>
          </a:p>
          <a:p>
            <a:pPr lvl="1"/>
            <a:r>
              <a:rPr lang="hr-HR" dirty="0"/>
              <a:t>Nova atrakcija koja se nastavlja tradiciju Dubrovačkih ljetnih igara i </a:t>
            </a:r>
            <a:r>
              <a:rPr lang="hr-HR" dirty="0" err="1"/>
              <a:t>Midsummer</a:t>
            </a:r>
            <a:r>
              <a:rPr lang="hr-HR" dirty="0"/>
              <a:t> festivala. </a:t>
            </a:r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sk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8972</TotalTime>
  <Words>2633</Words>
  <Application>Microsoft Office PowerPoint</Application>
  <PresentationFormat>Široki zaslon</PresentationFormat>
  <Paragraphs>275</Paragraphs>
  <Slides>53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53</vt:i4>
      </vt:variant>
    </vt:vector>
  </HeadingPairs>
  <TitlesOfParts>
    <vt:vector size="59" baseType="lpstr">
      <vt:lpstr>Arial</vt:lpstr>
      <vt:lpstr>Calibri</vt:lpstr>
      <vt:lpstr>Fira Sans</vt:lpstr>
      <vt:lpstr>Fira Sans Extra Condensed Medium</vt:lpstr>
      <vt:lpstr>Garamond</vt:lpstr>
      <vt:lpstr>Organski</vt:lpstr>
      <vt:lpstr>Razvoj dubrovačke kartice  </vt:lpstr>
      <vt:lpstr>CILJEVI      RAZVOJ DUBROVAČKE KARTICE      </vt:lpstr>
      <vt:lpstr>MONOPOL</vt:lpstr>
      <vt:lpstr>MONOPOL</vt:lpstr>
      <vt:lpstr>SADRŽAJI – POSTOJEĆI  500 kuna vrijednosti – 2000 kapacitet osoba</vt:lpstr>
      <vt:lpstr>NOVI SADRŽAJI ZAVRŠENI GRADSKI PROSTORI </vt:lpstr>
      <vt:lpstr>NOVI SADRŽAJI ZAVRŠENI  FINANCIRANI NOVCEM OD ZIDINA </vt:lpstr>
      <vt:lpstr>NOVI SADRŽAJI ZAVRŠENI  250 kuna vrijednosti – 500 osoba kapacitet </vt:lpstr>
      <vt:lpstr>NOVI SADRŽAJI  ZIDINE </vt:lpstr>
      <vt:lpstr>NOVI SADRŽAJI  GRAD </vt:lpstr>
      <vt:lpstr>NOVI SADRŽAJI  VANGRADSKO PODRUČJE </vt:lpstr>
      <vt:lpstr>SADRŽAJI - KULTURA </vt:lpstr>
      <vt:lpstr>PROMET - 1</vt:lpstr>
      <vt:lpstr> PROMET - 2</vt:lpstr>
      <vt:lpstr>SADRŽAJ -  MORE </vt:lpstr>
      <vt:lpstr>DIGITALIZACIJA </vt:lpstr>
      <vt:lpstr>Digitalni sadržaji</vt:lpstr>
      <vt:lpstr>Analiza postojećih rješenja</vt:lpstr>
      <vt:lpstr>Dubrovnik visitors</vt:lpstr>
      <vt:lpstr>Dubrovnik card – web stranica </vt:lpstr>
      <vt:lpstr>Dubrovnik card – mobilna aplikacija</vt:lpstr>
      <vt:lpstr>Analiza postojećih rješenja</vt:lpstr>
      <vt:lpstr>Upravljanje kulturnim znamenitostima na primjerima svjetskih destinacija</vt:lpstr>
      <vt:lpstr>Mobilna aplikacija Visit London</vt:lpstr>
      <vt:lpstr>Mobilna aplikacija Tiqets</vt:lpstr>
      <vt:lpstr>Web stranica The British Museum  </vt:lpstr>
      <vt:lpstr>Web stranica The Eiffel Tower</vt:lpstr>
      <vt:lpstr>Ciljevi projekta</vt:lpstr>
      <vt:lpstr>RJEŠENJE? - MOBILNA APLIKACIJA</vt:lpstr>
      <vt:lpstr>Funkcionalnosti aplikacije</vt:lpstr>
      <vt:lpstr>Izbor prioriteta izrade</vt:lpstr>
      <vt:lpstr>Slijedeći korak</vt:lpstr>
      <vt:lpstr>EU FONDOVI </vt:lpstr>
      <vt:lpstr>TOTALNI MARKETING  </vt:lpstr>
      <vt:lpstr>TOTALNI MARKETING </vt:lpstr>
      <vt:lpstr>TOTALNI MARKETING </vt:lpstr>
      <vt:lpstr>TOTALNI MARKETING </vt:lpstr>
      <vt:lpstr>TOTALNI MARKETING  PRODAJA </vt:lpstr>
      <vt:lpstr>TOTALNI MARKETING</vt:lpstr>
      <vt:lpstr>ZRAČNA LUKA  85 % svih dolazaka u Dubrovnik </vt:lpstr>
      <vt:lpstr>NOVE KARTICE </vt:lpstr>
      <vt:lpstr>CIJENE 2022</vt:lpstr>
      <vt:lpstr>CIJENE 2023 ……..  </vt:lpstr>
      <vt:lpstr>CILJEVI – 2019. BAZIČNA GODINA </vt:lpstr>
      <vt:lpstr>CILJEVI – 2019. BAZIČNA GODINA </vt:lpstr>
      <vt:lpstr>CILJEVI 2022</vt:lpstr>
      <vt:lpstr>CILJEVI 2023 </vt:lpstr>
      <vt:lpstr>CILJEVI 2024 i DALJE  MINIMUM </vt:lpstr>
      <vt:lpstr>CILJEVI  2024. i  DALJE OPTIMUM </vt:lpstr>
      <vt:lpstr>CILJEVI 2024. i DALJE  MAKSIMUM </vt:lpstr>
      <vt:lpstr>PRORAČUN GRADA vs DUCARD </vt:lpstr>
      <vt:lpstr>DUCARD vs PRIHODI OD IMOVINE HRAVSTSKIH GRADOVA 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Dubrovačke kartice</dc:title>
  <dc:creator>andro Vlahusic</dc:creator>
  <cp:lastModifiedBy>andro Vlahusic</cp:lastModifiedBy>
  <cp:revision>38</cp:revision>
  <dcterms:created xsi:type="dcterms:W3CDTF">2021-12-30T07:37:01Z</dcterms:created>
  <dcterms:modified xsi:type="dcterms:W3CDTF">2022-01-21T07:33:22Z</dcterms:modified>
</cp:coreProperties>
</file>